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8" r:id="rId14"/>
    <p:sldId id="29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9" r:id="rId45"/>
    <p:sldId id="300" r:id="rId46"/>
    <p:sldId id="30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p:scale>
        <a:sx n="100" d="100"/>
        <a:sy n="100" d="100"/>
      </p:scale>
      <p:origin x="0" y="-882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27C2F799-F3DE-4E0E-BD20-9ADE44D1C1AE}" type="datetimeFigureOut">
              <a:rPr lang="en-US" smtClean="0"/>
              <a:t>10/20/2024</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C3EF9D30-40AC-4E01-88B6-C1B881AB6174}" type="slidenum">
              <a:rPr lang="en-US" smtClean="0"/>
              <a:t>‹#›</a:t>
            </a:fld>
            <a:endParaRPr lang="en-US"/>
          </a:p>
        </p:txBody>
      </p:sp>
    </p:spTree>
    <p:extLst>
      <p:ext uri="{BB962C8B-B14F-4D97-AF65-F5344CB8AC3E}">
        <p14:creationId xmlns:p14="http://schemas.microsoft.com/office/powerpoint/2010/main" val="3466261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C2F799-F3DE-4E0E-BD20-9ADE44D1C1AE}"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EF9D30-40AC-4E01-88B6-C1B881AB6174}" type="slidenum">
              <a:rPr lang="en-US" smtClean="0"/>
              <a:t>‹#›</a:t>
            </a:fld>
            <a:endParaRPr lang="en-US"/>
          </a:p>
        </p:txBody>
      </p:sp>
    </p:spTree>
    <p:extLst>
      <p:ext uri="{BB962C8B-B14F-4D97-AF65-F5344CB8AC3E}">
        <p14:creationId xmlns:p14="http://schemas.microsoft.com/office/powerpoint/2010/main" val="4104746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27C2F799-F3DE-4E0E-BD20-9ADE44D1C1AE}" type="datetimeFigureOut">
              <a:rPr lang="en-US" smtClean="0"/>
              <a:t>10/20/2024</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C3EF9D30-40AC-4E01-88B6-C1B881AB6174}" type="slidenum">
              <a:rPr lang="en-US" smtClean="0"/>
              <a:t>‹#›</a:t>
            </a:fld>
            <a:endParaRPr lang="en-US"/>
          </a:p>
        </p:txBody>
      </p:sp>
    </p:spTree>
    <p:extLst>
      <p:ext uri="{BB962C8B-B14F-4D97-AF65-F5344CB8AC3E}">
        <p14:creationId xmlns:p14="http://schemas.microsoft.com/office/powerpoint/2010/main" val="2960601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C2F799-F3DE-4E0E-BD20-9ADE44D1C1AE}" type="datetimeFigureOut">
              <a:rPr lang="en-US" smtClean="0"/>
              <a:t>10/20/2024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C3EF9D30-40AC-4E01-88B6-C1B881AB6174}" type="slidenum">
              <a:rPr lang="en-US" smtClean="0"/>
              <a:t>‹#›</a:t>
            </a:fld>
            <a:endParaRPr lang="en-US"/>
          </a:p>
        </p:txBody>
      </p:sp>
    </p:spTree>
    <p:extLst>
      <p:ext uri="{BB962C8B-B14F-4D97-AF65-F5344CB8AC3E}">
        <p14:creationId xmlns:p14="http://schemas.microsoft.com/office/powerpoint/2010/main" val="6230575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27C2F799-F3DE-4E0E-BD20-9ADE44D1C1AE}" type="datetimeFigureOut">
              <a:rPr lang="en-US" smtClean="0"/>
              <a:t>10/20/2024</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C3EF9D30-40AC-4E01-88B6-C1B881AB6174}" type="slidenum">
              <a:rPr lang="en-US" smtClean="0"/>
              <a:t>‹#›</a:t>
            </a:fld>
            <a:endParaRPr lang="en-US"/>
          </a:p>
        </p:txBody>
      </p:sp>
    </p:spTree>
    <p:extLst>
      <p:ext uri="{BB962C8B-B14F-4D97-AF65-F5344CB8AC3E}">
        <p14:creationId xmlns:p14="http://schemas.microsoft.com/office/powerpoint/2010/main" val="1835877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7C2F799-F3DE-4E0E-BD20-9ADE44D1C1AE}"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EF9D30-40AC-4E01-88B6-C1B881AB6174}" type="slidenum">
              <a:rPr lang="en-US" smtClean="0"/>
              <a:t>‹#›</a:t>
            </a:fld>
            <a:endParaRPr lang="en-US"/>
          </a:p>
        </p:txBody>
      </p:sp>
    </p:spTree>
    <p:extLst>
      <p:ext uri="{BB962C8B-B14F-4D97-AF65-F5344CB8AC3E}">
        <p14:creationId xmlns:p14="http://schemas.microsoft.com/office/powerpoint/2010/main" val="264089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C2F799-F3DE-4E0E-BD20-9ADE44D1C1AE}" type="datetimeFigureOut">
              <a:rPr lang="en-US" smtClean="0"/>
              <a:t>10/20/2024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EF9D30-40AC-4E01-88B6-C1B881AB6174}" type="slidenum">
              <a:rPr lang="en-US" smtClean="0"/>
              <a:t>‹#›</a:t>
            </a:fld>
            <a:endParaRPr lang="en-US"/>
          </a:p>
        </p:txBody>
      </p:sp>
    </p:spTree>
    <p:extLst>
      <p:ext uri="{BB962C8B-B14F-4D97-AF65-F5344CB8AC3E}">
        <p14:creationId xmlns:p14="http://schemas.microsoft.com/office/powerpoint/2010/main" val="714939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C2F799-F3DE-4E0E-BD20-9ADE44D1C1AE}" type="datetimeFigureOut">
              <a:rPr lang="en-US" smtClean="0"/>
              <a:t>10/20/2024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EF9D30-40AC-4E01-88B6-C1B881AB6174}" type="slidenum">
              <a:rPr lang="en-US" smtClean="0"/>
              <a:t>‹#›</a:t>
            </a:fld>
            <a:endParaRPr lang="en-US"/>
          </a:p>
        </p:txBody>
      </p:sp>
    </p:spTree>
    <p:extLst>
      <p:ext uri="{BB962C8B-B14F-4D97-AF65-F5344CB8AC3E}">
        <p14:creationId xmlns:p14="http://schemas.microsoft.com/office/powerpoint/2010/main" val="407442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C2F799-F3DE-4E0E-BD20-9ADE44D1C1AE}" type="datetimeFigureOut">
              <a:rPr lang="en-US" smtClean="0"/>
              <a:t>10/20/2024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EF9D30-40AC-4E01-88B6-C1B881AB6174}" type="slidenum">
              <a:rPr lang="en-US" smtClean="0"/>
              <a:t>‹#›</a:t>
            </a:fld>
            <a:endParaRPr lang="en-US"/>
          </a:p>
        </p:txBody>
      </p:sp>
    </p:spTree>
    <p:extLst>
      <p:ext uri="{BB962C8B-B14F-4D97-AF65-F5344CB8AC3E}">
        <p14:creationId xmlns:p14="http://schemas.microsoft.com/office/powerpoint/2010/main" val="482447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27C2F799-F3DE-4E0E-BD20-9ADE44D1C1AE}" type="datetimeFigureOut">
              <a:rPr lang="en-US" smtClean="0"/>
              <a:t>10/20/2024</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C3EF9D30-40AC-4E01-88B6-C1B881AB6174}" type="slidenum">
              <a:rPr lang="en-US" smtClean="0"/>
              <a:t>‹#›</a:t>
            </a:fld>
            <a:endParaRPr lang="en-US"/>
          </a:p>
        </p:txBody>
      </p:sp>
    </p:spTree>
    <p:extLst>
      <p:ext uri="{BB962C8B-B14F-4D97-AF65-F5344CB8AC3E}">
        <p14:creationId xmlns:p14="http://schemas.microsoft.com/office/powerpoint/2010/main" val="1440602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7C2F799-F3DE-4E0E-BD20-9ADE44D1C1AE}" type="datetimeFigureOut">
              <a:rPr lang="en-US" smtClean="0"/>
              <a:t>10/20/2024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EF9D30-40AC-4E01-88B6-C1B881AB6174}" type="slidenum">
              <a:rPr lang="en-US" smtClean="0"/>
              <a:t>‹#›</a:t>
            </a:fld>
            <a:endParaRPr lang="en-US"/>
          </a:p>
        </p:txBody>
      </p:sp>
    </p:spTree>
    <p:extLst>
      <p:ext uri="{BB962C8B-B14F-4D97-AF65-F5344CB8AC3E}">
        <p14:creationId xmlns:p14="http://schemas.microsoft.com/office/powerpoint/2010/main" val="1294512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27C2F799-F3DE-4E0E-BD20-9ADE44D1C1AE}" type="datetimeFigureOut">
              <a:rPr lang="en-US" smtClean="0"/>
              <a:t>10/20/2024</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C3EF9D30-40AC-4E01-88B6-C1B881AB6174}"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765163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15.wdp"/></Relationships>
</file>

<file path=ppt/slides/_rels/slide26.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23.wdp"/><Relationship Id="rId3" Type="http://schemas.microsoft.com/office/2007/relationships/hdphoto" Target="../media/hdphoto19.wdp"/><Relationship Id="rId7" Type="http://schemas.microsoft.com/office/2007/relationships/hdphoto" Target="../media/hdphoto21.wdp"/><Relationship Id="rId12"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11" Type="http://schemas.microsoft.com/office/2007/relationships/hdphoto" Target="../media/hdphoto22.wdp"/><Relationship Id="rId5" Type="http://schemas.microsoft.com/office/2007/relationships/hdphoto" Target="../media/hdphoto20.wdp"/><Relationship Id="rId15" Type="http://schemas.microsoft.com/office/2007/relationships/hdphoto" Target="../media/hdphoto24.wdp"/><Relationship Id="rId10" Type="http://schemas.openxmlformats.org/officeDocument/2006/relationships/image" Target="../media/image28.png"/><Relationship Id="rId4" Type="http://schemas.openxmlformats.org/officeDocument/2006/relationships/image" Target="../media/image26.png"/><Relationship Id="rId9" Type="http://schemas.microsoft.com/office/2007/relationships/hdphoto" Target="../media/hdphoto18.wdp"/><Relationship Id="rId1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26.wdp"/><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6.png"/><Relationship Id="rId1" Type="http://schemas.openxmlformats.org/officeDocument/2006/relationships/slideLayout" Target="../slideLayouts/slideLayout2.xml"/><Relationship Id="rId5" Type="http://schemas.microsoft.com/office/2007/relationships/hdphoto" Target="../media/hdphoto31.wdp"/><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microsoft.com/office/2007/relationships/hdphoto" Target="../media/hdphoto32.wdp"/></Relationships>
</file>

<file path=ppt/slides/_rels/slide36.xml.rels><?xml version="1.0" encoding="UTF-8" standalone="yes"?>
<Relationships xmlns="http://schemas.openxmlformats.org/package/2006/relationships"><Relationship Id="rId3" Type="http://schemas.microsoft.com/office/2007/relationships/hdphoto" Target="../media/hdphoto33.wdp"/><Relationship Id="rId7" Type="http://schemas.microsoft.com/office/2007/relationships/hdphoto" Target="../media/hdphoto35.wdp"/><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hdphoto" Target="../media/hdphoto34.wdp"/><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microsoft.com/office/2007/relationships/hdphoto" Target="../media/hdphoto38.wdp"/></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40.wdp"/><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49.png"/><Relationship Id="rId1" Type="http://schemas.openxmlformats.org/officeDocument/2006/relationships/slideLayout" Target="../slideLayouts/slideLayout2.xml"/><Relationship Id="rId5" Type="http://schemas.microsoft.com/office/2007/relationships/hdphoto" Target="../media/hdphoto42.wdp"/><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54.png"/><Relationship Id="rId1" Type="http://schemas.openxmlformats.org/officeDocument/2006/relationships/slideLayout" Target="../slideLayouts/slideLayout2.xml"/><Relationship Id="rId5" Type="http://schemas.microsoft.com/office/2007/relationships/hdphoto" Target="../media/hdphoto47.wdp"/><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microsoft.com/office/2007/relationships/hdphoto" Target="../media/hdphoto48.wdp"/><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83C2-DB77-4F08-8E4F-B9DAB3862B1F}"/>
              </a:ext>
            </a:extLst>
          </p:cNvPr>
          <p:cNvSpPr>
            <a:spLocks noGrp="1"/>
          </p:cNvSpPr>
          <p:nvPr>
            <p:ph type="ctrTitle"/>
          </p:nvPr>
        </p:nvSpPr>
        <p:spPr/>
        <p:txBody>
          <a:bodyPr>
            <a:normAutofit/>
          </a:bodyPr>
          <a:lstStyle/>
          <a:p>
            <a:r>
              <a:rPr lang="en-US" sz="5400" b="1" dirty="0">
                <a:effectLst>
                  <a:outerShdw blurRad="38100" dist="38100" dir="2700000" algn="tl">
                    <a:srgbClr val="000000">
                      <a:alpha val="43137"/>
                    </a:srgbClr>
                  </a:outerShdw>
                </a:effectLst>
              </a:rPr>
              <a:t>Digital Image Processing</a:t>
            </a:r>
          </a:p>
        </p:txBody>
      </p:sp>
      <p:sp>
        <p:nvSpPr>
          <p:cNvPr id="3" name="Subtitle 2">
            <a:extLst>
              <a:ext uri="{FF2B5EF4-FFF2-40B4-BE49-F238E27FC236}">
                <a16:creationId xmlns:a16="http://schemas.microsoft.com/office/drawing/2014/main" id="{F5D2E23A-A94E-48F0-8B1D-1AC09A467CE7}"/>
              </a:ext>
            </a:extLst>
          </p:cNvPr>
          <p:cNvSpPr>
            <a:spLocks noGrp="1"/>
          </p:cNvSpPr>
          <p:nvPr>
            <p:ph type="subTitle" idx="1"/>
          </p:nvPr>
        </p:nvSpPr>
        <p:spPr>
          <a:xfrm>
            <a:off x="581191" y="3133839"/>
            <a:ext cx="10993546" cy="3293594"/>
          </a:xfrm>
        </p:spPr>
        <p:txBody>
          <a:bodyPr>
            <a:normAutofit/>
          </a:bodyPr>
          <a:lstStyle/>
          <a:p>
            <a:pPr algn="ctr"/>
            <a:r>
              <a:rPr lang="en-US" sz="4800" cap="none" dirty="0">
                <a:solidFill>
                  <a:schemeClr val="tx1">
                    <a:lumMod val="85000"/>
                    <a:lumOff val="15000"/>
                  </a:schemeClr>
                </a:solidFill>
                <a:effectLst>
                  <a:outerShdw blurRad="38100" dist="38100" dir="2700000" algn="tl">
                    <a:srgbClr val="000000">
                      <a:alpha val="43137"/>
                    </a:srgbClr>
                  </a:outerShdw>
                </a:effectLst>
              </a:rPr>
              <a:t>Chapter4: Spatial Filters</a:t>
            </a:r>
          </a:p>
          <a:p>
            <a:pPr algn="ctr"/>
            <a:endParaRPr lang="en-US" sz="2400" cap="none" dirty="0">
              <a:solidFill>
                <a:schemeClr val="tx1">
                  <a:lumMod val="85000"/>
                  <a:lumOff val="15000"/>
                </a:schemeClr>
              </a:solidFill>
              <a:effectLst>
                <a:outerShdw blurRad="38100" dist="38100" dir="2700000" algn="tl">
                  <a:srgbClr val="000000">
                    <a:alpha val="43137"/>
                  </a:srgbClr>
                </a:outerShdw>
              </a:effectLst>
            </a:endParaRPr>
          </a:p>
          <a:p>
            <a:pPr algn="ctr"/>
            <a:r>
              <a:rPr lang="en-US" sz="2400" cap="none" dirty="0">
                <a:solidFill>
                  <a:schemeClr val="tx1">
                    <a:lumMod val="85000"/>
                    <a:lumOff val="15000"/>
                  </a:schemeClr>
                </a:solidFill>
                <a:effectLst>
                  <a:outerShdw blurRad="38100" dist="38100" dir="2700000" algn="tl">
                    <a:srgbClr val="000000">
                      <a:alpha val="43137"/>
                    </a:srgbClr>
                  </a:outerShdw>
                </a:effectLst>
              </a:rPr>
              <a:t>Dr. Mohammad Javad Parseh</a:t>
            </a:r>
          </a:p>
          <a:p>
            <a:pPr algn="ctr"/>
            <a:r>
              <a:rPr lang="en-US" sz="2400" cap="none" dirty="0">
                <a:solidFill>
                  <a:schemeClr val="tx1">
                    <a:lumMod val="85000"/>
                    <a:lumOff val="15000"/>
                  </a:schemeClr>
                </a:solidFill>
                <a:effectLst>
                  <a:outerShdw blurRad="38100" dist="38100" dir="2700000" algn="tl">
                    <a:srgbClr val="000000">
                      <a:alpha val="43137"/>
                    </a:srgbClr>
                  </a:outerShdw>
                </a:effectLst>
              </a:rPr>
              <a:t>Jahrom University</a:t>
            </a:r>
          </a:p>
          <a:p>
            <a:pPr algn="ctr"/>
            <a:r>
              <a:rPr lang="en-US" sz="2400" cap="none" dirty="0">
                <a:solidFill>
                  <a:schemeClr val="tx1">
                    <a:lumMod val="85000"/>
                    <a:lumOff val="15000"/>
                  </a:schemeClr>
                </a:solidFill>
                <a:effectLst>
                  <a:outerShdw blurRad="38100" dist="38100" dir="2700000" algn="tl">
                    <a:srgbClr val="000000">
                      <a:alpha val="43137"/>
                    </a:srgbClr>
                  </a:outerShdw>
                </a:effectLst>
              </a:rPr>
              <a:t>Department of Computer Engineering and Information Technology</a:t>
            </a:r>
          </a:p>
          <a:p>
            <a:pPr algn="ctr"/>
            <a:r>
              <a:rPr lang="en-US" sz="1800" cap="none" dirty="0">
                <a:solidFill>
                  <a:schemeClr val="tx1">
                    <a:lumMod val="85000"/>
                    <a:lumOff val="15000"/>
                  </a:schemeClr>
                </a:solidFill>
              </a:rPr>
              <a:t>October 2024</a:t>
            </a:r>
          </a:p>
        </p:txBody>
      </p:sp>
      <p:pic>
        <p:nvPicPr>
          <p:cNvPr id="4" name="Picture 3">
            <a:extLst>
              <a:ext uri="{FF2B5EF4-FFF2-40B4-BE49-F238E27FC236}">
                <a16:creationId xmlns:a16="http://schemas.microsoft.com/office/drawing/2014/main" id="{0D437859-89E8-4C02-882C-CEC395F53B5D}"/>
              </a:ext>
            </a:extLst>
          </p:cNvPr>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470521" y="512237"/>
            <a:ext cx="1250958" cy="12509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7741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61575-30B2-418E-99FF-893F575650A7}"/>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Mean Filter</a:t>
            </a:r>
          </a:p>
        </p:txBody>
      </p:sp>
      <p:sp>
        <p:nvSpPr>
          <p:cNvPr id="3" name="Content Placeholder 2">
            <a:extLst>
              <a:ext uri="{FF2B5EF4-FFF2-40B4-BE49-F238E27FC236}">
                <a16:creationId xmlns:a16="http://schemas.microsoft.com/office/drawing/2014/main" id="{802A9182-501C-4FCC-A093-947A1F337754}"/>
              </a:ext>
            </a:extLst>
          </p:cNvPr>
          <p:cNvSpPr>
            <a:spLocks noGrp="1"/>
          </p:cNvSpPr>
          <p:nvPr>
            <p:ph idx="1"/>
          </p:nvPr>
        </p:nvSpPr>
        <p:spPr/>
        <p:txBody>
          <a:bodyPr>
            <a:normAutofit lnSpcReduction="10000"/>
          </a:bodyPr>
          <a:lstStyle/>
          <a:p>
            <a:pPr algn="just"/>
            <a:r>
              <a:rPr lang="en-US" sz="2400" dirty="0">
                <a:solidFill>
                  <a:srgbClr val="000000"/>
                </a:solidFill>
                <a:effectLst>
                  <a:outerShdw blurRad="38100" dist="38100" dir="2700000" algn="tl">
                    <a:srgbClr val="000000">
                      <a:alpha val="43137"/>
                    </a:srgbClr>
                  </a:outerShdw>
                </a:effectLst>
                <a:latin typeface="CMR10"/>
              </a:rPr>
              <a:t>In mathematics, functions are classified into two groups, </a:t>
            </a:r>
            <a:r>
              <a:rPr lang="en-US" sz="2400" dirty="0">
                <a:solidFill>
                  <a:srgbClr val="FF0000"/>
                </a:solidFill>
                <a:effectLst>
                  <a:outerShdw blurRad="38100" dist="38100" dir="2700000" algn="tl">
                    <a:srgbClr val="000000">
                      <a:alpha val="43137"/>
                    </a:srgbClr>
                  </a:outerShdw>
                </a:effectLst>
                <a:latin typeface="CMR10"/>
              </a:rPr>
              <a:t>linear</a:t>
            </a:r>
            <a:r>
              <a:rPr lang="en-US" sz="2400" dirty="0">
                <a:solidFill>
                  <a:srgbClr val="000000"/>
                </a:solidFill>
                <a:effectLst>
                  <a:outerShdw blurRad="38100" dist="38100" dir="2700000" algn="tl">
                    <a:srgbClr val="000000">
                      <a:alpha val="43137"/>
                    </a:srgbClr>
                  </a:outerShdw>
                </a:effectLst>
                <a:latin typeface="CMR10"/>
              </a:rPr>
              <a:t> and </a:t>
            </a:r>
            <a:r>
              <a:rPr lang="en-US" sz="2400" dirty="0">
                <a:solidFill>
                  <a:srgbClr val="FF0000"/>
                </a:solidFill>
                <a:effectLst>
                  <a:outerShdw blurRad="38100" dist="38100" dir="2700000" algn="tl">
                    <a:srgbClr val="000000">
                      <a:alpha val="43137"/>
                    </a:srgbClr>
                  </a:outerShdw>
                </a:effectLst>
                <a:latin typeface="CMR10"/>
              </a:rPr>
              <a:t>non-linear</a:t>
            </a:r>
            <a:r>
              <a:rPr lang="en-US" sz="2400" dirty="0">
                <a:solidFill>
                  <a:srgbClr val="000000"/>
                </a:solidFill>
                <a:effectLst>
                  <a:outerShdw blurRad="38100" dist="38100" dir="2700000" algn="tl">
                    <a:srgbClr val="000000">
                      <a:alpha val="43137"/>
                    </a:srgbClr>
                  </a:outerShdw>
                </a:effectLst>
                <a:latin typeface="CMR10"/>
              </a:rPr>
              <a:t>. A function </a:t>
            </a:r>
            <a:r>
              <a:rPr lang="en-US" sz="2400" i="1" dirty="0">
                <a:solidFill>
                  <a:srgbClr val="000000"/>
                </a:solidFill>
                <a:effectLst>
                  <a:outerShdw blurRad="38100" dist="38100" dir="2700000" algn="tl">
                    <a:srgbClr val="000000">
                      <a:alpha val="43137"/>
                    </a:srgbClr>
                  </a:outerShdw>
                </a:effectLst>
                <a:latin typeface="CMR10"/>
              </a:rPr>
              <a:t>f</a:t>
            </a:r>
            <a:r>
              <a:rPr lang="en-US" sz="2400" dirty="0">
                <a:solidFill>
                  <a:srgbClr val="000000"/>
                </a:solidFill>
                <a:effectLst>
                  <a:outerShdw blurRad="38100" dist="38100" dir="2700000" algn="tl">
                    <a:srgbClr val="000000">
                      <a:alpha val="43137"/>
                    </a:srgbClr>
                  </a:outerShdw>
                </a:effectLst>
                <a:latin typeface="CMR10"/>
              </a:rPr>
              <a:t> is said to be </a:t>
            </a:r>
            <a:r>
              <a:rPr lang="en-US" sz="2400" dirty="0">
                <a:solidFill>
                  <a:srgbClr val="FF0000"/>
                </a:solidFill>
                <a:effectLst>
                  <a:outerShdw blurRad="38100" dist="38100" dir="2700000" algn="tl">
                    <a:srgbClr val="000000">
                      <a:alpha val="43137"/>
                    </a:srgbClr>
                  </a:outerShdw>
                </a:effectLst>
                <a:latin typeface="CMR10"/>
              </a:rPr>
              <a:t>linear</a:t>
            </a:r>
            <a:r>
              <a:rPr lang="en-US" sz="2400" dirty="0">
                <a:solidFill>
                  <a:srgbClr val="000000"/>
                </a:solidFill>
                <a:effectLst>
                  <a:outerShdw blurRad="38100" dist="38100" dir="2700000" algn="tl">
                    <a:srgbClr val="000000">
                      <a:alpha val="43137"/>
                    </a:srgbClr>
                  </a:outerShdw>
                </a:effectLst>
                <a:latin typeface="CMR10"/>
              </a:rPr>
              <a:t> if:</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r>
              <a:rPr lang="en-US" sz="2400" dirty="0">
                <a:solidFill>
                  <a:srgbClr val="000000"/>
                </a:solidFill>
                <a:effectLst>
                  <a:outerShdw blurRad="38100" dist="38100" dir="2700000" algn="tl">
                    <a:srgbClr val="000000">
                      <a:alpha val="43137"/>
                    </a:srgbClr>
                  </a:outerShdw>
                </a:effectLst>
                <a:latin typeface="CMR10"/>
              </a:rPr>
              <a:t>Otherwise, </a:t>
            </a:r>
            <a:r>
              <a:rPr lang="en-US" sz="2400" i="1" dirty="0">
                <a:solidFill>
                  <a:srgbClr val="000000"/>
                </a:solidFill>
                <a:effectLst>
                  <a:outerShdw blurRad="38100" dist="38100" dir="2700000" algn="tl">
                    <a:srgbClr val="000000">
                      <a:alpha val="43137"/>
                    </a:srgbClr>
                  </a:outerShdw>
                </a:effectLst>
                <a:latin typeface="CMR10"/>
              </a:rPr>
              <a:t>f</a:t>
            </a:r>
            <a:r>
              <a:rPr lang="en-US" sz="2400" dirty="0">
                <a:solidFill>
                  <a:srgbClr val="000000"/>
                </a:solidFill>
                <a:effectLst>
                  <a:outerShdw blurRad="38100" dist="38100" dir="2700000" algn="tl">
                    <a:srgbClr val="000000">
                      <a:alpha val="43137"/>
                    </a:srgbClr>
                  </a:outerShdw>
                </a:effectLst>
                <a:latin typeface="CMR10"/>
              </a:rPr>
              <a:t> is </a:t>
            </a:r>
            <a:r>
              <a:rPr lang="en-US" sz="2400" dirty="0">
                <a:solidFill>
                  <a:srgbClr val="FF0000"/>
                </a:solidFill>
                <a:effectLst>
                  <a:outerShdw blurRad="38100" dist="38100" dir="2700000" algn="tl">
                    <a:srgbClr val="000000">
                      <a:alpha val="43137"/>
                    </a:srgbClr>
                  </a:outerShdw>
                </a:effectLst>
                <a:latin typeface="CMR10"/>
              </a:rPr>
              <a:t>non-linear</a:t>
            </a:r>
            <a:r>
              <a:rPr lang="en-US" sz="2400" dirty="0">
                <a:solidFill>
                  <a:srgbClr val="000000"/>
                </a:solidFill>
                <a:effectLst>
                  <a:outerShdw blurRad="38100" dist="38100" dir="2700000" algn="tl">
                    <a:srgbClr val="000000">
                      <a:alpha val="43137"/>
                    </a:srgbClr>
                  </a:outerShdw>
                </a:effectLst>
                <a:latin typeface="CMR10"/>
              </a:rPr>
              <a:t>. An excellent example of a linear filter is the </a:t>
            </a:r>
            <a:r>
              <a:rPr lang="en-US" sz="2400" dirty="0">
                <a:solidFill>
                  <a:srgbClr val="FF0000"/>
                </a:solidFill>
                <a:effectLst>
                  <a:outerShdw blurRad="38100" dist="38100" dir="2700000" algn="tl">
                    <a:srgbClr val="000000">
                      <a:alpha val="43137"/>
                    </a:srgbClr>
                  </a:outerShdw>
                </a:effectLst>
                <a:latin typeface="CMR10"/>
              </a:rPr>
              <a:t>mean filter</a:t>
            </a:r>
            <a:r>
              <a:rPr lang="en-US" sz="2400" dirty="0">
                <a:solidFill>
                  <a:srgbClr val="000000"/>
                </a:solidFill>
                <a:effectLst>
                  <a:outerShdw blurRad="38100" dist="38100" dir="2700000" algn="tl">
                    <a:srgbClr val="000000">
                      <a:alpha val="43137"/>
                    </a:srgbClr>
                  </a:outerShdw>
                </a:effectLst>
                <a:latin typeface="CMR10"/>
              </a:rPr>
              <a:t>. </a:t>
            </a:r>
          </a:p>
          <a:p>
            <a:pPr algn="just"/>
            <a:r>
              <a:rPr lang="en-US" sz="2400" dirty="0">
                <a:solidFill>
                  <a:srgbClr val="000000"/>
                </a:solidFill>
                <a:effectLst>
                  <a:outerShdw blurRad="38100" dist="38100" dir="2700000" algn="tl">
                    <a:srgbClr val="000000">
                      <a:alpha val="43137"/>
                    </a:srgbClr>
                  </a:outerShdw>
                </a:effectLst>
                <a:latin typeface="CMR10"/>
              </a:rPr>
              <a:t>Unlike other filters discussed in this chapter, the mean filter does not have a </a:t>
            </a:r>
            <a:r>
              <a:rPr lang="en-US" sz="2000" dirty="0" err="1">
                <a:solidFill>
                  <a:srgbClr val="000000"/>
                </a:solidFill>
                <a:effectLst>
                  <a:outerShdw blurRad="38100" dist="38100" dir="2700000" algn="tl">
                    <a:srgbClr val="000000">
                      <a:alpha val="43137"/>
                    </a:srgbClr>
                  </a:outerShdw>
                </a:effectLst>
                <a:latin typeface="Consolas" panose="020B0609020204030204" pitchFamily="49" charset="0"/>
              </a:rPr>
              <a:t>scipy.ndimage</a:t>
            </a:r>
            <a:r>
              <a:rPr lang="en-US" sz="2000" dirty="0">
                <a:solidFill>
                  <a:srgbClr val="000000"/>
                </a:solidFill>
                <a:effectLst>
                  <a:outerShdw blurRad="38100" dist="38100" dir="2700000" algn="tl">
                    <a:srgbClr val="000000">
                      <a:alpha val="43137"/>
                    </a:srgbClr>
                  </a:outerShdw>
                </a:effectLst>
                <a:latin typeface="Consolas" panose="020B0609020204030204" pitchFamily="49" charset="0"/>
              </a:rPr>
              <a:t> </a:t>
            </a:r>
            <a:r>
              <a:rPr lang="en-US" sz="2400" dirty="0">
                <a:solidFill>
                  <a:srgbClr val="000000"/>
                </a:solidFill>
                <a:effectLst>
                  <a:outerShdw blurRad="38100" dist="38100" dir="2700000" algn="tl">
                    <a:srgbClr val="000000">
                      <a:alpha val="43137"/>
                    </a:srgbClr>
                  </a:outerShdw>
                </a:effectLst>
                <a:latin typeface="CMR10"/>
              </a:rPr>
              <a:t>module function. However, we can use the </a:t>
            </a:r>
            <a:r>
              <a:rPr lang="en-US" sz="2400" dirty="0">
                <a:solidFill>
                  <a:srgbClr val="FF0000"/>
                </a:solidFill>
                <a:effectLst>
                  <a:outerShdw blurRad="38100" dist="38100" dir="2700000" algn="tl">
                    <a:srgbClr val="000000">
                      <a:alpha val="43137"/>
                    </a:srgbClr>
                  </a:outerShdw>
                </a:effectLst>
                <a:latin typeface="CMR10"/>
              </a:rPr>
              <a:t>convolve function </a:t>
            </a:r>
            <a:r>
              <a:rPr lang="en-US" sz="2400" dirty="0">
                <a:solidFill>
                  <a:srgbClr val="000000"/>
                </a:solidFill>
                <a:effectLst>
                  <a:outerShdw blurRad="38100" dist="38100" dir="2700000" algn="tl">
                    <a:srgbClr val="000000">
                      <a:alpha val="43137"/>
                    </a:srgbClr>
                  </a:outerShdw>
                </a:effectLst>
                <a:latin typeface="CMR10"/>
              </a:rPr>
              <a:t>to achieve the intended result. </a:t>
            </a: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6" name="Picture 5">
            <a:extLst>
              <a:ext uri="{FF2B5EF4-FFF2-40B4-BE49-F238E27FC236}">
                <a16:creationId xmlns:a16="http://schemas.microsoft.com/office/drawing/2014/main" id="{E6EA3E64-8EDE-4041-BB55-BCB24959C77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241675" y="3028974"/>
            <a:ext cx="3708647" cy="800051"/>
          </a:xfrm>
          <a:prstGeom prst="rect">
            <a:avLst/>
          </a:prstGeom>
        </p:spPr>
      </p:pic>
    </p:spTree>
    <p:extLst>
      <p:ext uri="{BB962C8B-B14F-4D97-AF65-F5344CB8AC3E}">
        <p14:creationId xmlns:p14="http://schemas.microsoft.com/office/powerpoint/2010/main" val="356018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3544F-EEDB-4082-A5C5-C7C128EBDFA6}"/>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Mean Filter </a:t>
            </a:r>
            <a:r>
              <a:rPr lang="en-US" sz="2000" b="1" cap="none" dirty="0">
                <a:effectLst>
                  <a:outerShdw blurRad="38100" dist="38100" dir="2700000" algn="tl">
                    <a:srgbClr val="000000">
                      <a:alpha val="43137"/>
                    </a:srgbClr>
                  </a:outerShdw>
                </a:effectLst>
              </a:rPr>
              <a:t>(cont.)</a:t>
            </a:r>
            <a:endParaRPr lang="en-US" sz="3600" b="1" cap="none"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7F02BAE5-772A-4CE2-9CC8-B67ABFA12E1D}"/>
              </a:ext>
            </a:extLst>
          </p:cNvPr>
          <p:cNvSpPr>
            <a:spLocks noGrp="1"/>
          </p:cNvSpPr>
          <p:nvPr>
            <p:ph idx="1"/>
          </p:nvPr>
        </p:nvSpPr>
        <p:spPr>
          <a:xfrm>
            <a:off x="581192" y="2180496"/>
            <a:ext cx="11029616" cy="3678303"/>
          </a:xfrm>
        </p:spPr>
        <p:txBody>
          <a:bodyPr/>
          <a:lstStyle/>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6" name="Picture 5">
            <a:extLst>
              <a:ext uri="{FF2B5EF4-FFF2-40B4-BE49-F238E27FC236}">
                <a16:creationId xmlns:a16="http://schemas.microsoft.com/office/drawing/2014/main" id="{2B3D982A-B4B6-4EE9-8CF8-BB3489CF58E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28322" y="2031049"/>
            <a:ext cx="5135355" cy="4615106"/>
          </a:xfrm>
          <a:prstGeom prst="rect">
            <a:avLst/>
          </a:prstGeom>
          <a:ln w="19050">
            <a:solidFill>
              <a:schemeClr val="tx1"/>
            </a:solidFill>
            <a:prstDash val="dash"/>
          </a:ln>
        </p:spPr>
      </p:pic>
    </p:spTree>
    <p:extLst>
      <p:ext uri="{BB962C8B-B14F-4D97-AF65-F5344CB8AC3E}">
        <p14:creationId xmlns:p14="http://schemas.microsoft.com/office/powerpoint/2010/main" val="1522692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266E6-DDE9-4F91-9D4D-D310DD1AD0AA}"/>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Mean Filter </a:t>
            </a:r>
            <a:r>
              <a:rPr lang="en-US" sz="2000" b="1" cap="none" dirty="0">
                <a:effectLst>
                  <a:outerShdw blurRad="38100" dist="38100" dir="2700000" algn="tl">
                    <a:srgbClr val="000000">
                      <a:alpha val="43137"/>
                    </a:srgbClr>
                  </a:outerShdw>
                </a:effectLst>
              </a:rPr>
              <a:t>(cont.)</a:t>
            </a:r>
            <a:endParaRPr lang="en-US" dirty="0"/>
          </a:p>
        </p:txBody>
      </p:sp>
      <p:sp>
        <p:nvSpPr>
          <p:cNvPr id="3" name="Content Placeholder 2">
            <a:extLst>
              <a:ext uri="{FF2B5EF4-FFF2-40B4-BE49-F238E27FC236}">
                <a16:creationId xmlns:a16="http://schemas.microsoft.com/office/drawing/2014/main" id="{003E20C6-16D8-4273-BB2E-1E7CBBA591D3}"/>
              </a:ext>
            </a:extLst>
          </p:cNvPr>
          <p:cNvSpPr>
            <a:spLocks noGrp="1"/>
          </p:cNvSpPr>
          <p:nvPr>
            <p:ph idx="1"/>
          </p:nvPr>
        </p:nvSpPr>
        <p:spPr/>
        <p:txBody>
          <a:bodyPr/>
          <a:lstStyle/>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marL="0" indent="0" algn="just">
              <a:buNone/>
            </a:pPr>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7E5C4C02-2C83-4166-863F-1569988F60E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53413" y="2375202"/>
            <a:ext cx="9285172" cy="3948137"/>
          </a:xfrm>
          <a:prstGeom prst="rect">
            <a:avLst/>
          </a:prstGeom>
        </p:spPr>
      </p:pic>
    </p:spTree>
    <p:extLst>
      <p:ext uri="{BB962C8B-B14F-4D97-AF65-F5344CB8AC3E}">
        <p14:creationId xmlns:p14="http://schemas.microsoft.com/office/powerpoint/2010/main" val="3820063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Gaussian Filter</a:t>
            </a:r>
          </a:p>
        </p:txBody>
      </p:sp>
      <p:pic>
        <p:nvPicPr>
          <p:cNvPr id="9" name="Content Placeholder 8">
            <a:extLst>
              <a:ext uri="{FF2B5EF4-FFF2-40B4-BE49-F238E27FC236}">
                <a16:creationId xmlns:a16="http://schemas.microsoft.com/office/drawing/2014/main" id="{CBBCF337-DF80-423F-B1F2-CC64F5F0FD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5329" y="2181225"/>
            <a:ext cx="3601341" cy="3678238"/>
          </a:xfrm>
        </p:spPr>
      </p:pic>
    </p:spTree>
    <p:extLst>
      <p:ext uri="{BB962C8B-B14F-4D97-AF65-F5344CB8AC3E}">
        <p14:creationId xmlns:p14="http://schemas.microsoft.com/office/powerpoint/2010/main" val="4192008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Gaussian Filter </a:t>
            </a:r>
            <a:r>
              <a:rPr lang="en-US" sz="2000" b="1" cap="none" dirty="0">
                <a:effectLst>
                  <a:outerShdw blurRad="38100" dist="38100" dir="2700000" algn="tl">
                    <a:srgbClr val="000000">
                      <a:alpha val="43137"/>
                    </a:srgbClr>
                  </a:outerShdw>
                </a:effectLst>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5" name="Picture 4">
            <a:extLst>
              <a:ext uri="{FF2B5EF4-FFF2-40B4-BE49-F238E27FC236}">
                <a16:creationId xmlns:a16="http://schemas.microsoft.com/office/drawing/2014/main" id="{784F301B-D7E9-4256-9663-DD07AFAFA99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2956381" y="2875011"/>
            <a:ext cx="6279238" cy="2889360"/>
          </a:xfrm>
          <a:prstGeom prst="rect">
            <a:avLst/>
          </a:prstGeom>
        </p:spPr>
      </p:pic>
    </p:spTree>
    <p:extLst>
      <p:ext uri="{BB962C8B-B14F-4D97-AF65-F5344CB8AC3E}">
        <p14:creationId xmlns:p14="http://schemas.microsoft.com/office/powerpoint/2010/main" val="197188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Median Filter</a:t>
            </a: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lstStyle/>
          <a:p>
            <a:pPr algn="just"/>
            <a:r>
              <a:rPr lang="en-US" sz="2400" dirty="0">
                <a:solidFill>
                  <a:srgbClr val="000000"/>
                </a:solidFill>
                <a:effectLst>
                  <a:outerShdw blurRad="38100" dist="38100" dir="2700000" algn="tl">
                    <a:srgbClr val="000000">
                      <a:alpha val="43137"/>
                    </a:srgbClr>
                  </a:outerShdw>
                </a:effectLst>
                <a:latin typeface="CMR10"/>
              </a:rPr>
              <a:t>The </a:t>
            </a:r>
            <a:r>
              <a:rPr lang="en-US" sz="2400" dirty="0">
                <a:solidFill>
                  <a:srgbClr val="FF0000"/>
                </a:solidFill>
                <a:effectLst>
                  <a:outerShdw blurRad="38100" dist="38100" dir="2700000" algn="tl">
                    <a:srgbClr val="000000">
                      <a:alpha val="43137"/>
                    </a:srgbClr>
                  </a:outerShdw>
                </a:effectLst>
                <a:latin typeface="CMR10"/>
              </a:rPr>
              <a:t>median filter</a:t>
            </a:r>
            <a:r>
              <a:rPr lang="en-US" sz="2400" dirty="0">
                <a:solidFill>
                  <a:srgbClr val="000000"/>
                </a:solidFill>
                <a:effectLst>
                  <a:outerShdw blurRad="38100" dist="38100" dir="2700000" algn="tl">
                    <a:srgbClr val="000000">
                      <a:alpha val="43137"/>
                    </a:srgbClr>
                  </a:outerShdw>
                </a:effectLst>
                <a:latin typeface="CMR10"/>
              </a:rPr>
              <a:t> is one of the most popular </a:t>
            </a:r>
            <a:r>
              <a:rPr lang="en-US" sz="2400" dirty="0">
                <a:solidFill>
                  <a:srgbClr val="FF0000"/>
                </a:solidFill>
                <a:effectLst>
                  <a:outerShdw blurRad="38100" dist="38100" dir="2700000" algn="tl">
                    <a:srgbClr val="000000">
                      <a:alpha val="43137"/>
                    </a:srgbClr>
                  </a:outerShdw>
                </a:effectLst>
                <a:latin typeface="CMR10"/>
              </a:rPr>
              <a:t>non-linear</a:t>
            </a:r>
            <a:r>
              <a:rPr lang="en-US" sz="2400" dirty="0">
                <a:solidFill>
                  <a:srgbClr val="000000"/>
                </a:solidFill>
                <a:effectLst>
                  <a:outerShdw blurRad="38100" dist="38100" dir="2700000" algn="tl">
                    <a:srgbClr val="000000">
                      <a:alpha val="43137"/>
                    </a:srgbClr>
                  </a:outerShdw>
                </a:effectLst>
                <a:latin typeface="CMR10"/>
              </a:rPr>
              <a:t> filters. </a:t>
            </a:r>
          </a:p>
          <a:p>
            <a:pPr algn="just"/>
            <a:r>
              <a:rPr lang="en-US" sz="2400" dirty="0">
                <a:solidFill>
                  <a:srgbClr val="000000"/>
                </a:solidFill>
                <a:effectLst>
                  <a:outerShdw blurRad="38100" dist="38100" dir="2700000" algn="tl">
                    <a:srgbClr val="000000">
                      <a:alpha val="43137"/>
                    </a:srgbClr>
                  </a:outerShdw>
                </a:effectLst>
                <a:latin typeface="CMR10"/>
              </a:rPr>
              <a:t>A sliding window is chosen and is placed on the image at the pixel position </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0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i,j</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400" dirty="0">
                <a:solidFill>
                  <a:srgbClr val="000000"/>
                </a:solidFill>
                <a:effectLst>
                  <a:outerShdw blurRad="38100" dist="38100" dir="2700000" algn="tl">
                    <a:srgbClr val="000000">
                      <a:alpha val="43137"/>
                    </a:srgbClr>
                  </a:outerShdw>
                </a:effectLst>
                <a:latin typeface="CMR10"/>
              </a:rPr>
              <a:t>. All pixel values under the filter are collected. The median of these values is computed and is assigned to </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0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i,j</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400" dirty="0">
                <a:solidFill>
                  <a:srgbClr val="000000"/>
                </a:solidFill>
                <a:effectLst>
                  <a:outerShdw blurRad="38100" dist="38100" dir="2700000" algn="tl">
                    <a:srgbClr val="000000">
                      <a:alpha val="43137"/>
                    </a:srgbClr>
                  </a:outerShdw>
                </a:effectLst>
                <a:latin typeface="CMR10"/>
              </a:rPr>
              <a:t>in the filtered image.</a:t>
            </a:r>
          </a:p>
          <a:p>
            <a:pPr algn="just"/>
            <a:r>
              <a:rPr lang="en-US" sz="2400" dirty="0">
                <a:solidFill>
                  <a:srgbClr val="000000"/>
                </a:solidFill>
                <a:effectLst>
                  <a:outerShdw blurRad="38100" dist="38100" dir="2700000" algn="tl">
                    <a:srgbClr val="000000">
                      <a:alpha val="43137"/>
                    </a:srgbClr>
                  </a:outerShdw>
                </a:effectLst>
                <a:latin typeface="CMR10"/>
              </a:rPr>
              <a:t>The median filter is most commonly used in removing </a:t>
            </a:r>
            <a:r>
              <a:rPr lang="en-US" sz="2400" dirty="0">
                <a:solidFill>
                  <a:srgbClr val="FF0000"/>
                </a:solidFill>
                <a:effectLst>
                  <a:outerShdw blurRad="38100" dist="38100" dir="2700000" algn="tl">
                    <a:srgbClr val="000000">
                      <a:alpha val="43137"/>
                    </a:srgbClr>
                  </a:outerShdw>
                </a:effectLst>
                <a:latin typeface="CMR10"/>
              </a:rPr>
              <a:t>salt-and-pepper noise </a:t>
            </a:r>
            <a:r>
              <a:rPr lang="en-US" sz="2400" dirty="0">
                <a:solidFill>
                  <a:srgbClr val="000000"/>
                </a:solidFill>
                <a:effectLst>
                  <a:outerShdw blurRad="38100" dist="38100" dir="2700000" algn="tl">
                    <a:srgbClr val="000000">
                      <a:alpha val="43137"/>
                    </a:srgbClr>
                  </a:outerShdw>
                </a:effectLst>
                <a:latin typeface="CMR10"/>
              </a:rPr>
              <a:t>and </a:t>
            </a:r>
            <a:r>
              <a:rPr lang="en-US" sz="2400" dirty="0">
                <a:solidFill>
                  <a:srgbClr val="FF0000"/>
                </a:solidFill>
                <a:effectLst>
                  <a:outerShdw blurRad="38100" dist="38100" dir="2700000" algn="tl">
                    <a:srgbClr val="000000">
                      <a:alpha val="43137"/>
                    </a:srgbClr>
                  </a:outerShdw>
                </a:effectLst>
                <a:latin typeface="CMR10"/>
              </a:rPr>
              <a:t>impulse noise</a:t>
            </a:r>
            <a:r>
              <a:rPr lang="en-US" sz="2400" dirty="0">
                <a:solidFill>
                  <a:srgbClr val="000000"/>
                </a:solidFill>
                <a:effectLst>
                  <a:outerShdw blurRad="38100" dist="38100" dir="2700000" algn="tl">
                    <a:srgbClr val="000000">
                      <a:alpha val="43137"/>
                    </a:srgbClr>
                  </a:outerShdw>
                </a:effectLst>
                <a:latin typeface="CMR10"/>
              </a:rPr>
              <a:t>. Salt-and-pepper noise is characterized by black and white spots randomly distributed in an image. </a:t>
            </a:r>
          </a:p>
          <a:p>
            <a:pPr algn="just"/>
            <a:endParaRPr lang="en-US" sz="2400" dirty="0">
              <a:solidFill>
                <a:srgbClr val="000000"/>
              </a:solidFill>
              <a:effectLst>
                <a:outerShdw blurRad="38100" dist="38100" dir="2700000" algn="tl">
                  <a:srgbClr val="000000">
                    <a:alpha val="43137"/>
                  </a:srgbClr>
                </a:outerShdw>
              </a:effectLst>
              <a:latin typeface="CMR10"/>
            </a:endParaRPr>
          </a:p>
        </p:txBody>
      </p:sp>
    </p:spTree>
    <p:extLst>
      <p:ext uri="{BB962C8B-B14F-4D97-AF65-F5344CB8AC3E}">
        <p14:creationId xmlns:p14="http://schemas.microsoft.com/office/powerpoint/2010/main" val="880876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EDBF2-E423-418E-8612-81566AB3DA6A}"/>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Median Filter </a:t>
            </a:r>
            <a:r>
              <a:rPr lang="en-US" sz="2000" b="1" cap="none" dirty="0">
                <a:effectLst>
                  <a:outerShdw blurRad="38100" dist="38100" dir="2700000" algn="tl">
                    <a:srgbClr val="000000">
                      <a:alpha val="43137"/>
                    </a:srgbClr>
                  </a:outerShdw>
                </a:effectLst>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sp>
        <p:nvSpPr>
          <p:cNvPr id="3" name="Content Placeholder 2">
            <a:extLst>
              <a:ext uri="{FF2B5EF4-FFF2-40B4-BE49-F238E27FC236}">
                <a16:creationId xmlns:a16="http://schemas.microsoft.com/office/drawing/2014/main" id="{751ED4A7-8C5D-4E03-82A3-0BC5F9FE2930}"/>
              </a:ext>
            </a:extLst>
          </p:cNvPr>
          <p:cNvSpPr>
            <a:spLocks noGrp="1"/>
          </p:cNvSpPr>
          <p:nvPr>
            <p:ph idx="1"/>
          </p:nvPr>
        </p:nvSpPr>
        <p:spPr/>
        <p:txBody>
          <a:bodyPr/>
          <a:lstStyle/>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6" name="Picture 5">
            <a:extLst>
              <a:ext uri="{FF2B5EF4-FFF2-40B4-BE49-F238E27FC236}">
                <a16:creationId xmlns:a16="http://schemas.microsoft.com/office/drawing/2014/main" id="{5EE2B169-5613-458C-99DD-5C9E787B0585}"/>
              </a:ext>
            </a:extLst>
          </p:cNvPr>
          <p:cNvPicPr>
            <a:picLocks noChangeAspect="1"/>
          </p:cNvPicPr>
          <p:nvPr/>
        </p:nvPicPr>
        <p:blipFill>
          <a:blip r:embed="rId2"/>
          <a:stretch>
            <a:fillRect/>
          </a:stretch>
        </p:blipFill>
        <p:spPr>
          <a:xfrm>
            <a:off x="3120026" y="2542632"/>
            <a:ext cx="5951946" cy="3516415"/>
          </a:xfrm>
          <a:prstGeom prst="rect">
            <a:avLst/>
          </a:prstGeom>
          <a:ln w="19050">
            <a:solidFill>
              <a:schemeClr val="tx1"/>
            </a:solidFill>
            <a:prstDash val="dash"/>
          </a:ln>
        </p:spPr>
      </p:pic>
    </p:spTree>
    <p:extLst>
      <p:ext uri="{BB962C8B-B14F-4D97-AF65-F5344CB8AC3E}">
        <p14:creationId xmlns:p14="http://schemas.microsoft.com/office/powerpoint/2010/main" val="542411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897E-DADF-47DE-8FD0-31709C0DEEFA}"/>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Median Filter </a:t>
            </a:r>
            <a:r>
              <a:rPr lang="en-US" sz="2000" b="1" cap="none" dirty="0">
                <a:effectLst>
                  <a:outerShdw blurRad="38100" dist="38100" dir="2700000" algn="tl">
                    <a:srgbClr val="000000">
                      <a:alpha val="43137"/>
                    </a:srgbClr>
                  </a:outerShdw>
                </a:effectLst>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14" name="Picture 13">
            <a:extLst>
              <a:ext uri="{FF2B5EF4-FFF2-40B4-BE49-F238E27FC236}">
                <a16:creationId xmlns:a16="http://schemas.microsoft.com/office/drawing/2014/main" id="{F29737AE-FFD4-475F-A6CC-3956091AB9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51747" y="2148396"/>
            <a:ext cx="7088506" cy="4279037"/>
          </a:xfrm>
          <a:prstGeom prst="rect">
            <a:avLst/>
          </a:prstGeom>
        </p:spPr>
      </p:pic>
    </p:spTree>
    <p:extLst>
      <p:ext uri="{BB962C8B-B14F-4D97-AF65-F5344CB8AC3E}">
        <p14:creationId xmlns:p14="http://schemas.microsoft.com/office/powerpoint/2010/main" val="1460830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2E763-C312-4C90-988F-80B1E9925AC9}"/>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Max Filter</a:t>
            </a:r>
          </a:p>
        </p:txBody>
      </p:sp>
      <p:sp>
        <p:nvSpPr>
          <p:cNvPr id="3" name="Content Placeholder 2">
            <a:extLst>
              <a:ext uri="{FF2B5EF4-FFF2-40B4-BE49-F238E27FC236}">
                <a16:creationId xmlns:a16="http://schemas.microsoft.com/office/drawing/2014/main" id="{5CC700E4-9B71-474C-8DEC-BE3233B93513}"/>
              </a:ext>
            </a:extLst>
          </p:cNvPr>
          <p:cNvSpPr>
            <a:spLocks noGrp="1"/>
          </p:cNvSpPr>
          <p:nvPr>
            <p:ph idx="1"/>
          </p:nvPr>
        </p:nvSpPr>
        <p:spPr>
          <a:xfrm>
            <a:off x="581193" y="2180496"/>
            <a:ext cx="4416935" cy="3678303"/>
          </a:xfrm>
        </p:spPr>
        <p:txBody>
          <a:bodyPr/>
          <a:lstStyle/>
          <a:p>
            <a:pPr algn="just"/>
            <a:r>
              <a:rPr lang="en-US" sz="2400" dirty="0">
                <a:solidFill>
                  <a:srgbClr val="000000"/>
                </a:solidFill>
                <a:effectLst>
                  <a:outerShdw blurRad="38100" dist="38100" dir="2700000" algn="tl">
                    <a:srgbClr val="000000">
                      <a:alpha val="43137"/>
                    </a:srgbClr>
                  </a:outerShdw>
                </a:effectLst>
                <a:latin typeface="CMR10"/>
              </a:rPr>
              <a:t>This filter enhances the </a:t>
            </a:r>
            <a:r>
              <a:rPr lang="en-US" sz="2400" dirty="0">
                <a:solidFill>
                  <a:srgbClr val="FF0000"/>
                </a:solidFill>
                <a:effectLst>
                  <a:outerShdw blurRad="38100" dist="38100" dir="2700000" algn="tl">
                    <a:srgbClr val="000000">
                      <a:alpha val="43137"/>
                    </a:srgbClr>
                  </a:outerShdw>
                </a:effectLst>
                <a:latin typeface="CMR10"/>
              </a:rPr>
              <a:t>bright points</a:t>
            </a:r>
            <a:r>
              <a:rPr lang="en-US" sz="2400" dirty="0">
                <a:solidFill>
                  <a:srgbClr val="000000"/>
                </a:solidFill>
                <a:effectLst>
                  <a:outerShdw blurRad="38100" dist="38100" dir="2700000" algn="tl">
                    <a:srgbClr val="000000">
                      <a:alpha val="43137"/>
                    </a:srgbClr>
                  </a:outerShdw>
                </a:effectLst>
                <a:latin typeface="CMR10"/>
              </a:rPr>
              <a:t> in an image. In this filter the </a:t>
            </a:r>
            <a:r>
              <a:rPr lang="en-US" sz="2400" dirty="0">
                <a:solidFill>
                  <a:srgbClr val="FF0000"/>
                </a:solidFill>
                <a:effectLst>
                  <a:outerShdw blurRad="38100" dist="38100" dir="2700000" algn="tl">
                    <a:srgbClr val="000000">
                      <a:alpha val="43137"/>
                    </a:srgbClr>
                  </a:outerShdw>
                </a:effectLst>
                <a:latin typeface="CMR10"/>
              </a:rPr>
              <a:t>maximum value </a:t>
            </a:r>
            <a:r>
              <a:rPr lang="en-US" sz="2400" dirty="0">
                <a:solidFill>
                  <a:srgbClr val="000000"/>
                </a:solidFill>
                <a:effectLst>
                  <a:outerShdw blurRad="38100" dist="38100" dir="2700000" algn="tl">
                    <a:srgbClr val="000000">
                      <a:alpha val="43137"/>
                    </a:srgbClr>
                  </a:outerShdw>
                </a:effectLst>
                <a:latin typeface="CMR10"/>
              </a:rPr>
              <a:t>in the sub-image replaces the value at </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0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i,j</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400" dirty="0">
                <a:solidFill>
                  <a:srgbClr val="000000"/>
                </a:solidFill>
                <a:effectLst>
                  <a:outerShdw blurRad="38100" dist="38100" dir="2700000" algn="tl">
                    <a:srgbClr val="000000">
                      <a:alpha val="43137"/>
                    </a:srgbClr>
                  </a:outerShdw>
                </a:effectLst>
                <a:latin typeface="CMR10"/>
              </a:rPr>
              <a:t>.</a:t>
            </a:r>
          </a:p>
          <a:p>
            <a:endParaRPr lang="en-US" sz="2400" dirty="0">
              <a:solidFill>
                <a:srgbClr val="000000"/>
              </a:solidFill>
              <a:effectLst>
                <a:outerShdw blurRad="38100" dist="38100" dir="2700000" algn="tl">
                  <a:srgbClr val="000000">
                    <a:alpha val="43137"/>
                  </a:srgbClr>
                </a:outerShdw>
              </a:effectLst>
              <a:latin typeface="CMR10"/>
            </a:endParaRPr>
          </a:p>
          <a:p>
            <a:pPr marL="0" indent="0">
              <a:buNone/>
            </a:pPr>
            <a:endParaRPr lang="en-US" sz="2400" dirty="0">
              <a:solidFill>
                <a:srgbClr val="000000"/>
              </a:solidFill>
              <a:effectLst>
                <a:outerShdw blurRad="38100" dist="38100" dir="2700000" algn="tl">
                  <a:srgbClr val="000000">
                    <a:alpha val="43137"/>
                  </a:srgbClr>
                </a:outerShdw>
              </a:effectLst>
              <a:latin typeface="CMR10"/>
            </a:endParaRPr>
          </a:p>
          <a:p>
            <a:pPr marL="0" indent="0">
              <a:buNone/>
            </a:pPr>
            <a:endParaRPr lang="en-US" sz="2400" dirty="0">
              <a:solidFill>
                <a:srgbClr val="000000"/>
              </a:solidFill>
              <a:effectLst>
                <a:outerShdw blurRad="38100" dist="38100" dir="2700000" algn="tl">
                  <a:srgbClr val="000000">
                    <a:alpha val="43137"/>
                  </a:srgbClr>
                </a:outerShdw>
              </a:effectLst>
              <a:latin typeface="CMR10"/>
            </a:endParaRPr>
          </a:p>
          <a:p>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89B49A2C-D97C-4DC2-BD5B-B585D1ABA2D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201072" y="2180496"/>
            <a:ext cx="6409735" cy="3915052"/>
          </a:xfrm>
          <a:prstGeom prst="rect">
            <a:avLst/>
          </a:prstGeom>
          <a:ln w="19050">
            <a:solidFill>
              <a:schemeClr val="tx1"/>
            </a:solidFill>
            <a:prstDash val="dash"/>
          </a:ln>
        </p:spPr>
      </p:pic>
    </p:spTree>
    <p:extLst>
      <p:ext uri="{BB962C8B-B14F-4D97-AF65-F5344CB8AC3E}">
        <p14:creationId xmlns:p14="http://schemas.microsoft.com/office/powerpoint/2010/main" val="3440044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E5773-6886-476E-8B7F-6BF9BF794DF0}"/>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Max Filter </a:t>
            </a:r>
            <a:r>
              <a:rPr lang="en-US" sz="2000" b="1" cap="none" dirty="0">
                <a:effectLst>
                  <a:outerShdw blurRad="38100" dist="38100" dir="2700000" algn="tl">
                    <a:srgbClr val="000000">
                      <a:alpha val="43137"/>
                    </a:srgbClr>
                  </a:outerShdw>
                </a:effectLst>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8" name="Picture 7">
            <a:extLst>
              <a:ext uri="{FF2B5EF4-FFF2-40B4-BE49-F238E27FC236}">
                <a16:creationId xmlns:a16="http://schemas.microsoft.com/office/drawing/2014/main" id="{7015976F-075F-427D-8197-D7E5FD4AB21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54350" y="1986660"/>
            <a:ext cx="7683297" cy="4350058"/>
          </a:xfrm>
          <a:prstGeom prst="rect">
            <a:avLst/>
          </a:prstGeom>
        </p:spPr>
      </p:pic>
    </p:spTree>
    <p:extLst>
      <p:ext uri="{BB962C8B-B14F-4D97-AF65-F5344CB8AC3E}">
        <p14:creationId xmlns:p14="http://schemas.microsoft.com/office/powerpoint/2010/main" val="349770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E6E6A-336E-405A-A95E-8FA3FD02A2CA}"/>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Introduction</a:t>
            </a:r>
            <a:endParaRPr lang="en-US" b="1" cap="none" dirty="0">
              <a:effectLst>
                <a:outerShdw blurRad="38100" dist="38100" dir="2700000" algn="tl">
                  <a:srgbClr val="000000">
                    <a:alpha val="43137"/>
                  </a:srgbClr>
                </a:outerShdw>
              </a:effectLst>
            </a:endParaRPr>
          </a:p>
        </p:txBody>
      </p:sp>
      <p:sp>
        <p:nvSpPr>
          <p:cNvPr id="4" name="Content Placeholder 3">
            <a:extLst>
              <a:ext uri="{FF2B5EF4-FFF2-40B4-BE49-F238E27FC236}">
                <a16:creationId xmlns:a16="http://schemas.microsoft.com/office/drawing/2014/main" id="{2F39F41F-4364-4D04-9319-4F085473821D}"/>
              </a:ext>
            </a:extLst>
          </p:cNvPr>
          <p:cNvSpPr>
            <a:spLocks noGrp="1"/>
          </p:cNvSpPr>
          <p:nvPr>
            <p:ph idx="1"/>
          </p:nvPr>
        </p:nvSpPr>
        <p:spPr/>
        <p:txBody>
          <a:bodyPr>
            <a:normAutofit lnSpcReduction="10000"/>
          </a:bodyPr>
          <a:lstStyle/>
          <a:p>
            <a:pPr algn="just"/>
            <a:r>
              <a:rPr lang="en-US" sz="2400" dirty="0">
                <a:solidFill>
                  <a:srgbClr val="000000"/>
                </a:solidFill>
                <a:effectLst>
                  <a:outerShdw blurRad="38100" dist="38100" dir="2700000" algn="tl">
                    <a:srgbClr val="000000">
                      <a:alpha val="43137"/>
                    </a:srgbClr>
                  </a:outerShdw>
                </a:effectLst>
                <a:latin typeface="CMR10"/>
              </a:rPr>
              <a:t>In this chapter, we begin our journey of learning image processing. The first concept we will master is </a:t>
            </a:r>
            <a:r>
              <a:rPr lang="en-US" sz="2400" dirty="0">
                <a:solidFill>
                  <a:srgbClr val="FF0000"/>
                </a:solidFill>
                <a:effectLst>
                  <a:outerShdw blurRad="38100" dist="38100" dir="2700000" algn="tl">
                    <a:srgbClr val="000000">
                      <a:alpha val="43137"/>
                    </a:srgbClr>
                  </a:outerShdw>
                </a:effectLst>
                <a:latin typeface="CMR10"/>
              </a:rPr>
              <a:t>filtering</a:t>
            </a:r>
            <a:r>
              <a:rPr lang="en-US" sz="2400" dirty="0">
                <a:solidFill>
                  <a:srgbClr val="000000"/>
                </a:solidFill>
                <a:effectLst>
                  <a:outerShdw blurRad="38100" dist="38100" dir="2700000" algn="tl">
                    <a:srgbClr val="000000">
                      <a:alpha val="43137"/>
                    </a:srgbClr>
                  </a:outerShdw>
                </a:effectLst>
                <a:latin typeface="CMR10"/>
              </a:rPr>
              <a:t>, which is at the </a:t>
            </a:r>
            <a:r>
              <a:rPr lang="en-US" sz="2400" dirty="0">
                <a:solidFill>
                  <a:srgbClr val="FF0000"/>
                </a:solidFill>
                <a:effectLst>
                  <a:outerShdw blurRad="38100" dist="38100" dir="2700000" algn="tl">
                    <a:srgbClr val="000000">
                      <a:alpha val="43137"/>
                    </a:srgbClr>
                  </a:outerShdw>
                </a:effectLst>
                <a:latin typeface="CMR10"/>
              </a:rPr>
              <a:t>heart of image quality and further processing</a:t>
            </a:r>
            <a:r>
              <a:rPr lang="en-US" sz="2400" dirty="0">
                <a:solidFill>
                  <a:srgbClr val="000000"/>
                </a:solidFill>
                <a:effectLst>
                  <a:outerShdw blurRad="38100" dist="38100" dir="2700000" algn="tl">
                    <a:srgbClr val="000000">
                      <a:alpha val="43137"/>
                    </a:srgbClr>
                  </a:outerShdw>
                </a:effectLst>
                <a:latin typeface="CMR10"/>
              </a:rPr>
              <a:t>.</a:t>
            </a:r>
          </a:p>
          <a:p>
            <a:pPr algn="just"/>
            <a:r>
              <a:rPr lang="en-US" sz="2400" dirty="0">
                <a:solidFill>
                  <a:srgbClr val="000000"/>
                </a:solidFill>
                <a:effectLst>
                  <a:outerShdw blurRad="38100" dist="38100" dir="2700000" algn="tl">
                    <a:srgbClr val="000000">
                      <a:alpha val="43137"/>
                    </a:srgbClr>
                  </a:outerShdw>
                </a:effectLst>
                <a:latin typeface="CMR10"/>
              </a:rPr>
              <a:t>In image processing, a filter removes </a:t>
            </a:r>
            <a:r>
              <a:rPr lang="en-US" sz="2400" dirty="0">
                <a:solidFill>
                  <a:srgbClr val="FF0000"/>
                </a:solidFill>
                <a:effectLst>
                  <a:outerShdw blurRad="38100" dist="38100" dir="2700000" algn="tl">
                    <a:srgbClr val="000000">
                      <a:alpha val="43137"/>
                    </a:srgbClr>
                  </a:outerShdw>
                </a:effectLst>
                <a:latin typeface="CMR10"/>
              </a:rPr>
              <a:t>undesirable impurities</a:t>
            </a:r>
            <a:r>
              <a:rPr lang="en-US" sz="2400" dirty="0">
                <a:solidFill>
                  <a:srgbClr val="000000"/>
                </a:solidFill>
                <a:effectLst>
                  <a:outerShdw blurRad="38100" dist="38100" dir="2700000" algn="tl">
                    <a:srgbClr val="000000">
                      <a:alpha val="43137"/>
                    </a:srgbClr>
                  </a:outerShdw>
                </a:effectLst>
                <a:latin typeface="CMR10"/>
              </a:rPr>
              <a:t> which includes </a:t>
            </a:r>
            <a:r>
              <a:rPr lang="en-US" sz="2400" dirty="0">
                <a:solidFill>
                  <a:srgbClr val="FF0000"/>
                </a:solidFill>
                <a:effectLst>
                  <a:outerShdw blurRad="38100" dist="38100" dir="2700000" algn="tl">
                    <a:srgbClr val="000000">
                      <a:alpha val="43137"/>
                    </a:srgbClr>
                  </a:outerShdw>
                </a:effectLst>
                <a:latin typeface="CMR10"/>
              </a:rPr>
              <a:t>noise</a:t>
            </a:r>
            <a:r>
              <a:rPr lang="en-US" sz="2400" dirty="0">
                <a:solidFill>
                  <a:srgbClr val="000000"/>
                </a:solidFill>
                <a:effectLst>
                  <a:outerShdw blurRad="38100" dist="38100" dir="2700000" algn="tl">
                    <a:srgbClr val="000000">
                      <a:alpha val="43137"/>
                    </a:srgbClr>
                  </a:outerShdw>
                </a:effectLst>
                <a:latin typeface="CMR10"/>
              </a:rPr>
              <a:t>. In some cases, the impurities might be </a:t>
            </a:r>
            <a:r>
              <a:rPr lang="en-US" sz="2400" dirty="0">
                <a:solidFill>
                  <a:srgbClr val="FF0000"/>
                </a:solidFill>
                <a:effectLst>
                  <a:outerShdw blurRad="38100" dist="38100" dir="2700000" algn="tl">
                    <a:srgbClr val="000000">
                      <a:alpha val="43137"/>
                    </a:srgbClr>
                  </a:outerShdw>
                </a:effectLst>
                <a:latin typeface="CMR10"/>
              </a:rPr>
              <a:t>visually distracting </a:t>
            </a:r>
            <a:r>
              <a:rPr lang="en-US" sz="2400" dirty="0">
                <a:solidFill>
                  <a:srgbClr val="000000"/>
                </a:solidFill>
                <a:effectLst>
                  <a:outerShdw blurRad="38100" dist="38100" dir="2700000" algn="tl">
                    <a:srgbClr val="000000">
                      <a:alpha val="43137"/>
                    </a:srgbClr>
                  </a:outerShdw>
                </a:effectLst>
                <a:latin typeface="CMR10"/>
              </a:rPr>
              <a:t>and in some cases might produce </a:t>
            </a:r>
            <a:r>
              <a:rPr lang="en-US" sz="2400" dirty="0">
                <a:solidFill>
                  <a:srgbClr val="FF0000"/>
                </a:solidFill>
                <a:effectLst>
                  <a:outerShdw blurRad="38100" dist="38100" dir="2700000" algn="tl">
                    <a:srgbClr val="000000">
                      <a:alpha val="43137"/>
                    </a:srgbClr>
                  </a:outerShdw>
                </a:effectLst>
                <a:latin typeface="CMR10"/>
              </a:rPr>
              <a:t>error</a:t>
            </a:r>
            <a:r>
              <a:rPr lang="en-US" sz="2400" dirty="0">
                <a:solidFill>
                  <a:srgbClr val="000000"/>
                </a:solidFill>
                <a:effectLst>
                  <a:outerShdw blurRad="38100" dist="38100" dir="2700000" algn="tl">
                    <a:srgbClr val="000000">
                      <a:alpha val="43137"/>
                    </a:srgbClr>
                  </a:outerShdw>
                </a:effectLst>
                <a:latin typeface="CMR10"/>
              </a:rPr>
              <a:t> in further processing.</a:t>
            </a:r>
          </a:p>
          <a:p>
            <a:pPr algn="just"/>
            <a:r>
              <a:rPr lang="en-US" sz="2400" dirty="0">
                <a:solidFill>
                  <a:srgbClr val="000000"/>
                </a:solidFill>
                <a:effectLst>
                  <a:outerShdw blurRad="38100" dist="38100" dir="2700000" algn="tl">
                    <a:srgbClr val="000000">
                      <a:alpha val="43137"/>
                    </a:srgbClr>
                  </a:outerShdw>
                </a:effectLst>
                <a:latin typeface="CMR10"/>
              </a:rPr>
              <a:t>Some filters are also used to </a:t>
            </a:r>
            <a:r>
              <a:rPr lang="en-US" sz="2400" dirty="0">
                <a:solidFill>
                  <a:srgbClr val="FF0000"/>
                </a:solidFill>
                <a:effectLst>
                  <a:outerShdw blurRad="38100" dist="38100" dir="2700000" algn="tl">
                    <a:srgbClr val="000000">
                      <a:alpha val="43137"/>
                    </a:srgbClr>
                  </a:outerShdw>
                </a:effectLst>
                <a:latin typeface="CMR10"/>
              </a:rPr>
              <a:t>suppress</a:t>
            </a:r>
            <a:r>
              <a:rPr lang="en-US" sz="2400" dirty="0">
                <a:solidFill>
                  <a:srgbClr val="000000"/>
                </a:solidFill>
                <a:effectLst>
                  <a:outerShdw blurRad="38100" dist="38100" dir="2700000" algn="tl">
                    <a:srgbClr val="000000">
                      <a:alpha val="43137"/>
                    </a:srgbClr>
                  </a:outerShdw>
                </a:effectLst>
                <a:latin typeface="CMR10"/>
              </a:rPr>
              <a:t> certain </a:t>
            </a:r>
            <a:r>
              <a:rPr lang="en-US" sz="2400" dirty="0">
                <a:solidFill>
                  <a:srgbClr val="FF0000"/>
                </a:solidFill>
                <a:effectLst>
                  <a:outerShdw blurRad="38100" dist="38100" dir="2700000" algn="tl">
                    <a:srgbClr val="000000">
                      <a:alpha val="43137"/>
                    </a:srgbClr>
                  </a:outerShdw>
                </a:effectLst>
                <a:latin typeface="CMR10"/>
              </a:rPr>
              <a:t>features</a:t>
            </a:r>
            <a:r>
              <a:rPr lang="en-US" sz="2400" dirty="0">
                <a:solidFill>
                  <a:srgbClr val="000000"/>
                </a:solidFill>
                <a:effectLst>
                  <a:outerShdw blurRad="38100" dist="38100" dir="2700000" algn="tl">
                    <a:srgbClr val="000000">
                      <a:alpha val="43137"/>
                    </a:srgbClr>
                  </a:outerShdw>
                </a:effectLst>
                <a:latin typeface="CMR10"/>
              </a:rPr>
              <a:t> in an image and </a:t>
            </a:r>
            <a:r>
              <a:rPr lang="en-US" sz="2400" dirty="0">
                <a:solidFill>
                  <a:srgbClr val="FF0000"/>
                </a:solidFill>
                <a:effectLst>
                  <a:outerShdw blurRad="38100" dist="38100" dir="2700000" algn="tl">
                    <a:srgbClr val="000000">
                      <a:alpha val="43137"/>
                    </a:srgbClr>
                  </a:outerShdw>
                </a:effectLst>
                <a:latin typeface="CMR10"/>
              </a:rPr>
              <a:t>highlight</a:t>
            </a:r>
            <a:r>
              <a:rPr lang="en-US" sz="2400" dirty="0">
                <a:solidFill>
                  <a:srgbClr val="000000"/>
                </a:solidFill>
                <a:effectLst>
                  <a:outerShdw blurRad="38100" dist="38100" dir="2700000" algn="tl">
                    <a:srgbClr val="000000">
                      <a:alpha val="43137"/>
                    </a:srgbClr>
                  </a:outerShdw>
                </a:effectLst>
                <a:latin typeface="CMR10"/>
              </a:rPr>
              <a:t> others. For example, the first derivative and second derivative filters that we will discuss are used to determine or enhance </a:t>
            </a:r>
            <a:r>
              <a:rPr lang="en-US" sz="2400" dirty="0">
                <a:solidFill>
                  <a:srgbClr val="FF0000"/>
                </a:solidFill>
                <a:effectLst>
                  <a:outerShdw blurRad="38100" dist="38100" dir="2700000" algn="tl">
                    <a:srgbClr val="000000">
                      <a:alpha val="43137"/>
                    </a:srgbClr>
                  </a:outerShdw>
                </a:effectLst>
                <a:latin typeface="CMR10"/>
              </a:rPr>
              <a:t>edges</a:t>
            </a:r>
            <a:r>
              <a:rPr lang="en-US" sz="2400" dirty="0">
                <a:solidFill>
                  <a:srgbClr val="000000"/>
                </a:solidFill>
                <a:effectLst>
                  <a:outerShdw blurRad="38100" dist="38100" dir="2700000" algn="tl">
                    <a:srgbClr val="000000">
                      <a:alpha val="43137"/>
                    </a:srgbClr>
                  </a:outerShdw>
                </a:effectLst>
                <a:latin typeface="CMR10"/>
              </a:rPr>
              <a:t> in an image.</a:t>
            </a:r>
          </a:p>
        </p:txBody>
      </p:sp>
    </p:spTree>
    <p:extLst>
      <p:ext uri="{BB962C8B-B14F-4D97-AF65-F5344CB8AC3E}">
        <p14:creationId xmlns:p14="http://schemas.microsoft.com/office/powerpoint/2010/main" val="92841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Min Filter</a:t>
            </a: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a:xfrm>
            <a:off x="581193" y="2180496"/>
            <a:ext cx="4359007" cy="3678303"/>
          </a:xfrm>
        </p:spPr>
        <p:txBody>
          <a:bodyPr/>
          <a:lstStyle/>
          <a:p>
            <a:pPr algn="just"/>
            <a:r>
              <a:rPr lang="en-US" sz="2400" dirty="0">
                <a:solidFill>
                  <a:srgbClr val="000000"/>
                </a:solidFill>
                <a:effectLst>
                  <a:outerShdw blurRad="38100" dist="38100" dir="2700000" algn="tl">
                    <a:srgbClr val="000000">
                      <a:alpha val="43137"/>
                    </a:srgbClr>
                  </a:outerShdw>
                </a:effectLst>
                <a:latin typeface="CMR10"/>
              </a:rPr>
              <a:t>This filter is used to enhance the </a:t>
            </a:r>
            <a:r>
              <a:rPr lang="en-US" sz="2400" dirty="0">
                <a:solidFill>
                  <a:srgbClr val="FF0000"/>
                </a:solidFill>
                <a:effectLst>
                  <a:outerShdw blurRad="38100" dist="38100" dir="2700000" algn="tl">
                    <a:srgbClr val="000000">
                      <a:alpha val="43137"/>
                    </a:srgbClr>
                  </a:outerShdw>
                </a:effectLst>
                <a:latin typeface="CMR10"/>
              </a:rPr>
              <a:t>darkest points </a:t>
            </a:r>
            <a:r>
              <a:rPr lang="en-US" sz="2400" dirty="0">
                <a:solidFill>
                  <a:srgbClr val="000000"/>
                </a:solidFill>
                <a:effectLst>
                  <a:outerShdw blurRad="38100" dist="38100" dir="2700000" algn="tl">
                    <a:srgbClr val="000000">
                      <a:alpha val="43137"/>
                    </a:srgbClr>
                  </a:outerShdw>
                </a:effectLst>
                <a:latin typeface="CMR10"/>
              </a:rPr>
              <a:t>in an image. In this filter, the </a:t>
            </a:r>
            <a:r>
              <a:rPr lang="en-US" sz="2400" dirty="0">
                <a:solidFill>
                  <a:srgbClr val="FF0000"/>
                </a:solidFill>
                <a:effectLst>
                  <a:outerShdw blurRad="38100" dist="38100" dir="2700000" algn="tl">
                    <a:srgbClr val="000000">
                      <a:alpha val="43137"/>
                    </a:srgbClr>
                  </a:outerShdw>
                </a:effectLst>
                <a:latin typeface="CMR10"/>
              </a:rPr>
              <a:t>minimum</a:t>
            </a:r>
            <a:r>
              <a:rPr lang="en-US" sz="2400" dirty="0">
                <a:solidFill>
                  <a:srgbClr val="000000"/>
                </a:solidFill>
                <a:effectLst>
                  <a:outerShdw blurRad="38100" dist="38100" dir="2700000" algn="tl">
                    <a:srgbClr val="000000">
                      <a:alpha val="43137"/>
                    </a:srgbClr>
                  </a:outerShdw>
                </a:effectLst>
                <a:latin typeface="CMR10"/>
              </a:rPr>
              <a:t> </a:t>
            </a:r>
            <a:r>
              <a:rPr lang="en-US" sz="2400" dirty="0">
                <a:solidFill>
                  <a:srgbClr val="FF0000"/>
                </a:solidFill>
                <a:effectLst>
                  <a:outerShdw blurRad="38100" dist="38100" dir="2700000" algn="tl">
                    <a:srgbClr val="000000">
                      <a:alpha val="43137"/>
                    </a:srgbClr>
                  </a:outerShdw>
                </a:effectLst>
                <a:latin typeface="CMR10"/>
              </a:rPr>
              <a:t>value</a:t>
            </a:r>
            <a:r>
              <a:rPr lang="en-US" sz="2400" dirty="0">
                <a:solidFill>
                  <a:srgbClr val="000000"/>
                </a:solidFill>
                <a:effectLst>
                  <a:outerShdw blurRad="38100" dist="38100" dir="2700000" algn="tl">
                    <a:srgbClr val="000000">
                      <a:alpha val="43137"/>
                    </a:srgbClr>
                  </a:outerShdw>
                </a:effectLst>
                <a:latin typeface="CMR10"/>
              </a:rPr>
              <a:t> of the sub-image replaces the value at </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0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i,j</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400" dirty="0">
                <a:solidFill>
                  <a:srgbClr val="000000"/>
                </a:solidFill>
                <a:effectLst>
                  <a:outerShdw blurRad="38100" dist="38100" dir="2700000" algn="tl">
                    <a:srgbClr val="000000">
                      <a:alpha val="43137"/>
                    </a:srgbClr>
                  </a:outerShdw>
                </a:effectLst>
                <a:latin typeface="CMR10"/>
              </a:rPr>
              <a:t>.</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3A488E94-1A29-4B2F-B706-77532F629889}"/>
              </a:ext>
            </a:extLst>
          </p:cNvPr>
          <p:cNvPicPr>
            <a:picLocks noChangeAspect="1"/>
          </p:cNvPicPr>
          <p:nvPr/>
        </p:nvPicPr>
        <p:blipFill>
          <a:blip r:embed="rId2"/>
          <a:stretch>
            <a:fillRect/>
          </a:stretch>
        </p:blipFill>
        <p:spPr>
          <a:xfrm>
            <a:off x="5089865" y="2180495"/>
            <a:ext cx="6706862" cy="3678303"/>
          </a:xfrm>
          <a:prstGeom prst="rect">
            <a:avLst/>
          </a:prstGeom>
          <a:ln w="19050">
            <a:solidFill>
              <a:schemeClr val="tx1"/>
            </a:solidFill>
            <a:prstDash val="dash"/>
          </a:ln>
        </p:spPr>
      </p:pic>
    </p:spTree>
    <p:extLst>
      <p:ext uri="{BB962C8B-B14F-4D97-AF65-F5344CB8AC3E}">
        <p14:creationId xmlns:p14="http://schemas.microsoft.com/office/powerpoint/2010/main" val="229466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Min Filter </a:t>
            </a:r>
            <a:r>
              <a:rPr lang="en-US" sz="2000" b="1" cap="none" dirty="0">
                <a:effectLst>
                  <a:outerShdw blurRad="38100" dist="38100" dir="2700000" algn="tl">
                    <a:srgbClr val="000000">
                      <a:alpha val="43137"/>
                    </a:srgbClr>
                  </a:outerShdw>
                </a:effectLst>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7" name="Picture 6">
            <a:extLst>
              <a:ext uri="{FF2B5EF4-FFF2-40B4-BE49-F238E27FC236}">
                <a16:creationId xmlns:a16="http://schemas.microsoft.com/office/drawing/2014/main" id="{6D4B7EFB-3143-4139-9467-1852AEEF635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21889" y="1935854"/>
            <a:ext cx="8148221" cy="4535212"/>
          </a:xfrm>
          <a:prstGeom prst="rect">
            <a:avLst/>
          </a:prstGeom>
        </p:spPr>
      </p:pic>
    </p:spTree>
    <p:extLst>
      <p:ext uri="{BB962C8B-B14F-4D97-AF65-F5344CB8AC3E}">
        <p14:creationId xmlns:p14="http://schemas.microsoft.com/office/powerpoint/2010/main" val="2778897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Edge Detection using Derivatives</a:t>
            </a: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lstStyle/>
          <a:p>
            <a:pPr algn="just"/>
            <a:r>
              <a:rPr lang="en-US" sz="2400" dirty="0">
                <a:solidFill>
                  <a:srgbClr val="FF0000"/>
                </a:solidFill>
                <a:effectLst>
                  <a:outerShdw blurRad="38100" dist="38100" dir="2700000" algn="tl">
                    <a:srgbClr val="000000">
                      <a:alpha val="43137"/>
                    </a:srgbClr>
                  </a:outerShdw>
                </a:effectLst>
                <a:latin typeface="CMR10"/>
              </a:rPr>
              <a:t>Edges</a:t>
            </a:r>
            <a:r>
              <a:rPr lang="en-US" sz="2400" dirty="0">
                <a:solidFill>
                  <a:srgbClr val="000000"/>
                </a:solidFill>
                <a:effectLst>
                  <a:outerShdw blurRad="38100" dist="38100" dir="2700000" algn="tl">
                    <a:srgbClr val="000000">
                      <a:alpha val="43137"/>
                    </a:srgbClr>
                  </a:outerShdw>
                </a:effectLst>
                <a:latin typeface="CMR10"/>
              </a:rPr>
              <a:t> are a set of points in an image where there is a </a:t>
            </a:r>
            <a:r>
              <a:rPr lang="en-US" sz="2400" dirty="0">
                <a:solidFill>
                  <a:srgbClr val="FF0000"/>
                </a:solidFill>
                <a:effectLst>
                  <a:outerShdw blurRad="38100" dist="38100" dir="2700000" algn="tl">
                    <a:srgbClr val="000000">
                      <a:alpha val="43137"/>
                    </a:srgbClr>
                  </a:outerShdw>
                </a:effectLst>
                <a:latin typeface="CMR10"/>
              </a:rPr>
              <a:t>change of intensity </a:t>
            </a:r>
            <a:r>
              <a:rPr lang="en-US" sz="2400" dirty="0">
                <a:solidFill>
                  <a:srgbClr val="000000"/>
                </a:solidFill>
                <a:effectLst>
                  <a:outerShdw blurRad="38100" dist="38100" dir="2700000" algn="tl">
                    <a:srgbClr val="000000">
                      <a:alpha val="43137"/>
                    </a:srgbClr>
                  </a:outerShdw>
                </a:effectLst>
                <a:latin typeface="CMR10"/>
              </a:rPr>
              <a:t>between one side of that point and the other. </a:t>
            </a:r>
          </a:p>
          <a:p>
            <a:pPr algn="just"/>
            <a:r>
              <a:rPr lang="en-US" sz="2400" dirty="0">
                <a:solidFill>
                  <a:srgbClr val="000000"/>
                </a:solidFill>
                <a:effectLst>
                  <a:outerShdw blurRad="38100" dist="38100" dir="2700000" algn="tl">
                    <a:srgbClr val="000000">
                      <a:alpha val="43137"/>
                    </a:srgbClr>
                  </a:outerShdw>
                </a:effectLst>
                <a:latin typeface="CMR10"/>
              </a:rPr>
              <a:t>From calculus, we know that the changes in intensity can be measured by using the </a:t>
            </a:r>
            <a:r>
              <a:rPr lang="en-US" sz="2400" dirty="0">
                <a:solidFill>
                  <a:srgbClr val="FF0000"/>
                </a:solidFill>
                <a:effectLst>
                  <a:outerShdw blurRad="38100" dist="38100" dir="2700000" algn="tl">
                    <a:srgbClr val="000000">
                      <a:alpha val="43137"/>
                    </a:srgbClr>
                  </a:outerShdw>
                </a:effectLst>
                <a:latin typeface="CMR10"/>
              </a:rPr>
              <a:t>first</a:t>
            </a:r>
            <a:r>
              <a:rPr lang="en-US" sz="2400" dirty="0">
                <a:solidFill>
                  <a:srgbClr val="000000"/>
                </a:solidFill>
                <a:effectLst>
                  <a:outerShdw blurRad="38100" dist="38100" dir="2700000" algn="tl">
                    <a:srgbClr val="000000">
                      <a:alpha val="43137"/>
                    </a:srgbClr>
                  </a:outerShdw>
                </a:effectLst>
                <a:latin typeface="CMR10"/>
              </a:rPr>
              <a:t> or </a:t>
            </a:r>
            <a:r>
              <a:rPr lang="en-US" sz="2400" dirty="0">
                <a:solidFill>
                  <a:srgbClr val="FF0000"/>
                </a:solidFill>
                <a:effectLst>
                  <a:outerShdw blurRad="38100" dist="38100" dir="2700000" algn="tl">
                    <a:srgbClr val="000000">
                      <a:alpha val="43137"/>
                    </a:srgbClr>
                  </a:outerShdw>
                </a:effectLst>
                <a:latin typeface="CMR10"/>
              </a:rPr>
              <a:t>second derivative</a:t>
            </a:r>
            <a:r>
              <a:rPr lang="en-US" sz="2400" dirty="0">
                <a:solidFill>
                  <a:srgbClr val="000000"/>
                </a:solidFill>
                <a:effectLst>
                  <a:outerShdw blurRad="38100" dist="38100" dir="2700000" algn="tl">
                    <a:srgbClr val="000000">
                      <a:alpha val="43137"/>
                    </a:srgbClr>
                  </a:outerShdw>
                </a:effectLst>
                <a:latin typeface="CMR10"/>
              </a:rPr>
              <a:t>.</a:t>
            </a:r>
          </a:p>
          <a:p>
            <a:pPr algn="just"/>
            <a:r>
              <a:rPr lang="en-US" sz="2400" dirty="0">
                <a:solidFill>
                  <a:srgbClr val="000000"/>
                </a:solidFill>
                <a:effectLst>
                  <a:outerShdw blurRad="38100" dist="38100" dir="2700000" algn="tl">
                    <a:srgbClr val="000000">
                      <a:alpha val="43137"/>
                    </a:srgbClr>
                  </a:outerShdw>
                </a:effectLst>
                <a:latin typeface="CMR10"/>
              </a:rPr>
              <a:t>Notice that at the point of transition from dark region to light region, there is a change in intensity in the profile. </a:t>
            </a:r>
          </a:p>
          <a:p>
            <a:pPr marL="0" indent="0" algn="just">
              <a:buNone/>
            </a:pPr>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p:txBody>
      </p:sp>
    </p:spTree>
    <p:extLst>
      <p:ext uri="{BB962C8B-B14F-4D97-AF65-F5344CB8AC3E}">
        <p14:creationId xmlns:p14="http://schemas.microsoft.com/office/powerpoint/2010/main" val="372502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Edge Detection using Derivatives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5" name="Picture 4">
            <a:extLst>
              <a:ext uri="{FF2B5EF4-FFF2-40B4-BE49-F238E27FC236}">
                <a16:creationId xmlns:a16="http://schemas.microsoft.com/office/drawing/2014/main" id="{0C0BE3A3-AB3C-42A4-9752-A7FC5E041C0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145240" y="2006352"/>
            <a:ext cx="5901519" cy="4563123"/>
          </a:xfrm>
          <a:prstGeom prst="rect">
            <a:avLst/>
          </a:prstGeom>
        </p:spPr>
      </p:pic>
    </p:spTree>
    <p:extLst>
      <p:ext uri="{BB962C8B-B14F-4D97-AF65-F5344CB8AC3E}">
        <p14:creationId xmlns:p14="http://schemas.microsoft.com/office/powerpoint/2010/main" val="28286396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Edge Detection using Derivatives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lstStyle/>
          <a:p>
            <a:pPr algn="just"/>
            <a:r>
              <a:rPr lang="en-US" sz="2400" dirty="0">
                <a:solidFill>
                  <a:srgbClr val="000000"/>
                </a:solidFill>
                <a:effectLst>
                  <a:outerShdw blurRad="38100" dist="38100" dir="2700000" algn="tl">
                    <a:srgbClr val="000000">
                      <a:alpha val="43137"/>
                    </a:srgbClr>
                  </a:outerShdw>
                </a:effectLst>
                <a:latin typeface="CMR10"/>
              </a:rPr>
              <a:t>In the transition region, since the intensity profile is increasing, the </a:t>
            </a:r>
            <a:r>
              <a:rPr lang="en-US" sz="2400" dirty="0">
                <a:solidFill>
                  <a:srgbClr val="FF0000"/>
                </a:solidFill>
                <a:effectLst>
                  <a:outerShdw blurRad="38100" dist="38100" dir="2700000" algn="tl">
                    <a:srgbClr val="000000">
                      <a:alpha val="43137"/>
                    </a:srgbClr>
                  </a:outerShdw>
                </a:effectLst>
                <a:latin typeface="CMR10"/>
              </a:rPr>
              <a:t>first derivative </a:t>
            </a:r>
            <a:r>
              <a:rPr lang="en-US" sz="2400" dirty="0">
                <a:solidFill>
                  <a:srgbClr val="000000"/>
                </a:solidFill>
                <a:effectLst>
                  <a:outerShdw blurRad="38100" dist="38100" dir="2700000" algn="tl">
                    <a:srgbClr val="000000">
                      <a:alpha val="43137"/>
                    </a:srgbClr>
                  </a:outerShdw>
                </a:effectLst>
                <a:latin typeface="CMR10"/>
              </a:rPr>
              <a:t>is </a:t>
            </a:r>
            <a:r>
              <a:rPr lang="en-US" sz="2400" dirty="0">
                <a:solidFill>
                  <a:srgbClr val="FF0000"/>
                </a:solidFill>
                <a:effectLst>
                  <a:outerShdw blurRad="38100" dist="38100" dir="2700000" algn="tl">
                    <a:srgbClr val="000000">
                      <a:alpha val="43137"/>
                    </a:srgbClr>
                  </a:outerShdw>
                </a:effectLst>
                <a:latin typeface="CMR10"/>
              </a:rPr>
              <a:t>positive</a:t>
            </a:r>
            <a:r>
              <a:rPr lang="en-US" sz="2400" dirty="0">
                <a:solidFill>
                  <a:srgbClr val="000000"/>
                </a:solidFill>
                <a:effectLst>
                  <a:outerShdw blurRad="38100" dist="38100" dir="2700000" algn="tl">
                    <a:srgbClr val="000000">
                      <a:alpha val="43137"/>
                    </a:srgbClr>
                  </a:outerShdw>
                </a:effectLst>
                <a:latin typeface="CMR10"/>
              </a:rPr>
              <a:t>, while being zero in the dark and light regions. </a:t>
            </a:r>
          </a:p>
          <a:p>
            <a:pPr algn="just"/>
            <a:r>
              <a:rPr lang="en-US" sz="2400" dirty="0">
                <a:solidFill>
                  <a:srgbClr val="000000"/>
                </a:solidFill>
                <a:effectLst>
                  <a:outerShdw blurRad="38100" dist="38100" dir="2700000" algn="tl">
                    <a:srgbClr val="000000">
                      <a:alpha val="43137"/>
                    </a:srgbClr>
                  </a:outerShdw>
                </a:effectLst>
                <a:latin typeface="CMR10"/>
              </a:rPr>
              <a:t>The first derivative has a maximum or peak at the edge. </a:t>
            </a:r>
          </a:p>
          <a:p>
            <a:pPr algn="just"/>
            <a:r>
              <a:rPr lang="en-US" sz="2400" dirty="0">
                <a:solidFill>
                  <a:srgbClr val="000000"/>
                </a:solidFill>
                <a:effectLst>
                  <a:outerShdw blurRad="38100" dist="38100" dir="2700000" algn="tl">
                    <a:srgbClr val="000000">
                      <a:alpha val="43137"/>
                    </a:srgbClr>
                  </a:outerShdw>
                </a:effectLst>
                <a:latin typeface="CMR10"/>
              </a:rPr>
              <a:t>Since the first derivative is increasing before the edge, the </a:t>
            </a:r>
            <a:r>
              <a:rPr lang="en-US" sz="2400" dirty="0">
                <a:solidFill>
                  <a:srgbClr val="FF0000"/>
                </a:solidFill>
                <a:effectLst>
                  <a:outerShdw blurRad="38100" dist="38100" dir="2700000" algn="tl">
                    <a:srgbClr val="000000">
                      <a:alpha val="43137"/>
                    </a:srgbClr>
                  </a:outerShdw>
                </a:effectLst>
                <a:latin typeface="CMR10"/>
              </a:rPr>
              <a:t>second derivative </a:t>
            </a:r>
            <a:r>
              <a:rPr lang="en-US" sz="2400" dirty="0">
                <a:solidFill>
                  <a:srgbClr val="000000"/>
                </a:solidFill>
                <a:effectLst>
                  <a:outerShdw blurRad="38100" dist="38100" dir="2700000" algn="tl">
                    <a:srgbClr val="000000">
                      <a:alpha val="43137"/>
                    </a:srgbClr>
                  </a:outerShdw>
                </a:effectLst>
                <a:latin typeface="CMR10"/>
              </a:rPr>
              <a:t>is </a:t>
            </a:r>
            <a:r>
              <a:rPr lang="en-US" sz="2400" dirty="0">
                <a:solidFill>
                  <a:srgbClr val="FF0000"/>
                </a:solidFill>
                <a:effectLst>
                  <a:outerShdw blurRad="38100" dist="38100" dir="2700000" algn="tl">
                    <a:srgbClr val="000000">
                      <a:alpha val="43137"/>
                    </a:srgbClr>
                  </a:outerShdw>
                </a:effectLst>
                <a:latin typeface="CMR10"/>
              </a:rPr>
              <a:t>positive</a:t>
            </a:r>
            <a:r>
              <a:rPr lang="en-US" sz="2400" dirty="0">
                <a:solidFill>
                  <a:srgbClr val="000000"/>
                </a:solidFill>
                <a:effectLst>
                  <a:outerShdw blurRad="38100" dist="38100" dir="2700000" algn="tl">
                    <a:srgbClr val="000000">
                      <a:alpha val="43137"/>
                    </a:srgbClr>
                  </a:outerShdw>
                </a:effectLst>
                <a:latin typeface="CMR10"/>
              </a:rPr>
              <a:t> before the edge. Likewise, since the first derivative is decreasing after the edge, the </a:t>
            </a:r>
            <a:r>
              <a:rPr lang="en-US" sz="2400" dirty="0">
                <a:solidFill>
                  <a:srgbClr val="FF0000"/>
                </a:solidFill>
                <a:effectLst>
                  <a:outerShdw blurRad="38100" dist="38100" dir="2700000" algn="tl">
                    <a:srgbClr val="000000">
                      <a:alpha val="43137"/>
                    </a:srgbClr>
                  </a:outerShdw>
                </a:effectLst>
                <a:latin typeface="CMR10"/>
              </a:rPr>
              <a:t>second derivative </a:t>
            </a:r>
            <a:r>
              <a:rPr lang="en-US" sz="2400" dirty="0">
                <a:solidFill>
                  <a:srgbClr val="000000"/>
                </a:solidFill>
                <a:effectLst>
                  <a:outerShdw blurRad="38100" dist="38100" dir="2700000" algn="tl">
                    <a:srgbClr val="000000">
                      <a:alpha val="43137"/>
                    </a:srgbClr>
                  </a:outerShdw>
                </a:effectLst>
                <a:latin typeface="CMR10"/>
              </a:rPr>
              <a:t>is </a:t>
            </a:r>
            <a:r>
              <a:rPr lang="en-US" sz="2400" dirty="0">
                <a:solidFill>
                  <a:srgbClr val="FF0000"/>
                </a:solidFill>
                <a:effectLst>
                  <a:outerShdw blurRad="38100" dist="38100" dir="2700000" algn="tl">
                    <a:srgbClr val="000000">
                      <a:alpha val="43137"/>
                    </a:srgbClr>
                  </a:outerShdw>
                </a:effectLst>
                <a:latin typeface="CMR10"/>
              </a:rPr>
              <a:t>negative</a:t>
            </a:r>
            <a:r>
              <a:rPr lang="en-US" sz="2400" dirty="0">
                <a:solidFill>
                  <a:srgbClr val="000000"/>
                </a:solidFill>
                <a:effectLst>
                  <a:outerShdw blurRad="38100" dist="38100" dir="2700000" algn="tl">
                    <a:srgbClr val="000000">
                      <a:alpha val="43137"/>
                    </a:srgbClr>
                  </a:outerShdw>
                </a:effectLst>
                <a:latin typeface="CMR10"/>
              </a:rPr>
              <a:t> after the edge.</a:t>
            </a:r>
          </a:p>
          <a:p>
            <a:pPr algn="just"/>
            <a:r>
              <a:rPr lang="en-US" sz="2400" dirty="0">
                <a:solidFill>
                  <a:srgbClr val="000000"/>
                </a:solidFill>
                <a:effectLst>
                  <a:outerShdw blurRad="38100" dist="38100" dir="2700000" algn="tl">
                    <a:srgbClr val="000000">
                      <a:alpha val="43137"/>
                    </a:srgbClr>
                  </a:outerShdw>
                </a:effectLst>
                <a:latin typeface="CMR10"/>
              </a:rPr>
              <a:t>At the edge, the second derivative is zero. </a:t>
            </a:r>
          </a:p>
          <a:p>
            <a:pPr algn="just"/>
            <a:endParaRPr lang="en-US" sz="2400" dirty="0">
              <a:solidFill>
                <a:srgbClr val="000000"/>
              </a:solidFill>
              <a:effectLst>
                <a:outerShdw blurRad="38100" dist="38100" dir="2700000" algn="tl">
                  <a:srgbClr val="000000">
                    <a:alpha val="43137"/>
                  </a:srgbClr>
                </a:outerShdw>
              </a:effectLst>
              <a:latin typeface="CMR10"/>
            </a:endParaRPr>
          </a:p>
        </p:txBody>
      </p:sp>
    </p:spTree>
    <p:extLst>
      <p:ext uri="{BB962C8B-B14F-4D97-AF65-F5344CB8AC3E}">
        <p14:creationId xmlns:p14="http://schemas.microsoft.com/office/powerpoint/2010/main" val="2275049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Edge Detection using Derivatives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normAutofit/>
              </a:bodyPr>
              <a:lstStyle/>
              <a:p>
                <a:pPr algn="just"/>
                <a:r>
                  <a:rPr lang="en-US" sz="2400" dirty="0">
                    <a:solidFill>
                      <a:srgbClr val="000000"/>
                    </a:solidFill>
                    <a:effectLst>
                      <a:outerShdw blurRad="38100" dist="38100" dir="2700000" algn="tl">
                        <a:srgbClr val="000000">
                          <a:alpha val="43137"/>
                        </a:srgbClr>
                      </a:outerShdw>
                    </a:effectLst>
                    <a:latin typeface="CMR10"/>
                  </a:rPr>
                  <a:t>If </a:t>
                </a:r>
                <a:r>
                  <a:rPr lang="en-US" sz="24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f(</a:t>
                </a:r>
                <a:r>
                  <a:rPr lang="en-US" sz="24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x,y</a:t>
                </a:r>
                <a:r>
                  <a:rPr lang="en-US" sz="24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dirty="0">
                    <a:solidFill>
                      <a:srgbClr val="000000"/>
                    </a:solidFill>
                    <a:effectLst>
                      <a:outerShdw blurRad="38100" dist="38100" dir="2700000" algn="tl">
                        <a:srgbClr val="000000">
                          <a:alpha val="43137"/>
                        </a:srgbClr>
                      </a:outerShdw>
                    </a:effectLst>
                    <a:latin typeface="CMR10"/>
                  </a:rPr>
                  <a:t>is a </a:t>
                </a:r>
                <a:r>
                  <a:rPr lang="en-US" sz="2400" dirty="0">
                    <a:solidFill>
                      <a:srgbClr val="FF0000"/>
                    </a:solidFill>
                    <a:effectLst>
                      <a:outerShdw blurRad="38100" dist="38100" dir="2700000" algn="tl">
                        <a:srgbClr val="000000">
                          <a:alpha val="43137"/>
                        </a:srgbClr>
                      </a:outerShdw>
                    </a:effectLst>
                    <a:latin typeface="CMR10"/>
                  </a:rPr>
                  <a:t>continuous function</a:t>
                </a:r>
                <a:r>
                  <a:rPr lang="en-US" sz="2400" dirty="0">
                    <a:solidFill>
                      <a:srgbClr val="000000"/>
                    </a:solidFill>
                    <a:effectLst>
                      <a:outerShdw blurRad="38100" dist="38100" dir="2700000" algn="tl">
                        <a:srgbClr val="000000">
                          <a:alpha val="43137"/>
                        </a:srgbClr>
                      </a:outerShdw>
                    </a:effectLst>
                    <a:latin typeface="CMR10"/>
                  </a:rPr>
                  <a:t>, then the gradient of f as a vector is given by:</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r>
                  <a:rPr lang="en-US" sz="2400" dirty="0">
                    <a:solidFill>
                      <a:srgbClr val="000000"/>
                    </a:solidFill>
                    <a:effectLst>
                      <a:outerShdw blurRad="38100" dist="38100" dir="2700000" algn="tl">
                        <a:srgbClr val="000000">
                          <a:alpha val="43137"/>
                        </a:srgbClr>
                      </a:outerShdw>
                    </a:effectLst>
                    <a:latin typeface="CMR10"/>
                  </a:rPr>
                  <a:t>where </a:t>
                </a:r>
                <a14:m>
                  <m:oMath xmlns:m="http://schemas.openxmlformats.org/officeDocument/2006/math">
                    <m:sSub>
                      <m:sSubPr>
                        <m:ctrlPr>
                          <a:rPr lang="en-US" sz="2400" i="1" smtClean="0">
                            <a:solidFill>
                              <a:srgbClr val="000000"/>
                            </a:solidFill>
                            <a:effectLst>
                              <a:outerShdw blurRad="38100" dist="38100" dir="2700000" algn="tl">
                                <a:srgbClr val="000000">
                                  <a:alpha val="43137"/>
                                </a:srgbClr>
                              </a:outerShdw>
                            </a:effectLst>
                            <a:latin typeface="Cambria Math" panose="02040503050406030204" pitchFamily="18" charset="0"/>
                          </a:rPr>
                        </m:ctrlPr>
                      </m:sSubPr>
                      <m:e>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𝑓</m:t>
                        </m:r>
                      </m:e>
                      <m:sub>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𝑥</m:t>
                        </m:r>
                      </m:sub>
                    </m:sSub>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m:t>
                    </m:r>
                    <m:f>
                      <m:fPr>
                        <m:ctrlP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ctrlPr>
                      </m:fPr>
                      <m:num>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𝑓</m:t>
                        </m:r>
                      </m:num>
                      <m:den>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𝑥</m:t>
                        </m:r>
                      </m:den>
                    </m:f>
                  </m:oMath>
                </a14:m>
                <a:r>
                  <a:rPr lang="en-US" sz="2400" dirty="0">
                    <a:solidFill>
                      <a:srgbClr val="000000"/>
                    </a:solidFill>
                    <a:effectLst>
                      <a:outerShdw blurRad="38100" dist="38100" dir="2700000" algn="tl">
                        <a:srgbClr val="000000">
                          <a:alpha val="43137"/>
                        </a:srgbClr>
                      </a:outerShdw>
                    </a:effectLst>
                    <a:latin typeface="CMR10"/>
                  </a:rPr>
                  <a:t> is known as the </a:t>
                </a:r>
                <a:r>
                  <a:rPr lang="en-US" sz="2400" dirty="0">
                    <a:solidFill>
                      <a:srgbClr val="FF0000"/>
                    </a:solidFill>
                    <a:effectLst>
                      <a:outerShdw blurRad="38100" dist="38100" dir="2700000" algn="tl">
                        <a:srgbClr val="000000">
                          <a:alpha val="43137"/>
                        </a:srgbClr>
                      </a:outerShdw>
                    </a:effectLst>
                    <a:latin typeface="CMR10"/>
                  </a:rPr>
                  <a:t>partial derivative </a:t>
                </a:r>
                <a:r>
                  <a:rPr lang="en-US" sz="2400" dirty="0">
                    <a:solidFill>
                      <a:srgbClr val="000000"/>
                    </a:solidFill>
                    <a:effectLst>
                      <a:outerShdw blurRad="38100" dist="38100" dir="2700000" algn="tl">
                        <a:srgbClr val="000000">
                          <a:alpha val="43137"/>
                        </a:srgbClr>
                      </a:outerShdw>
                    </a:effectLst>
                    <a:latin typeface="CMR10"/>
                  </a:rPr>
                  <a:t>of </a:t>
                </a:r>
                <a:r>
                  <a:rPr lang="en-US" sz="2400" i="1" dirty="0">
                    <a:solidFill>
                      <a:srgbClr val="000000"/>
                    </a:solidFill>
                    <a:effectLst>
                      <a:outerShdw blurRad="38100" dist="38100" dir="2700000" algn="tl">
                        <a:srgbClr val="000000">
                          <a:alpha val="43137"/>
                        </a:srgbClr>
                      </a:outerShdw>
                    </a:effectLst>
                    <a:latin typeface="CMR10"/>
                  </a:rPr>
                  <a:t>f</a:t>
                </a:r>
                <a:r>
                  <a:rPr lang="en-US" sz="2400" dirty="0">
                    <a:solidFill>
                      <a:srgbClr val="000000"/>
                    </a:solidFill>
                    <a:effectLst>
                      <a:outerShdw blurRad="38100" dist="38100" dir="2700000" algn="tl">
                        <a:srgbClr val="000000">
                          <a:alpha val="43137"/>
                        </a:srgbClr>
                      </a:outerShdw>
                    </a:effectLst>
                    <a:latin typeface="CMR10"/>
                  </a:rPr>
                  <a:t> with respect to </a:t>
                </a:r>
                <a:r>
                  <a:rPr lang="en-US" sz="2400" i="1" dirty="0">
                    <a:solidFill>
                      <a:srgbClr val="FF0000"/>
                    </a:solidFill>
                    <a:effectLst>
                      <a:outerShdw blurRad="38100" dist="38100" dir="2700000" algn="tl">
                        <a:srgbClr val="000000">
                          <a:alpha val="43137"/>
                        </a:srgbClr>
                      </a:outerShdw>
                    </a:effectLst>
                    <a:latin typeface="CMR10"/>
                  </a:rPr>
                  <a:t>x</a:t>
                </a:r>
                <a:r>
                  <a:rPr lang="en-US" sz="2400" dirty="0">
                    <a:solidFill>
                      <a:srgbClr val="000000"/>
                    </a:solidFill>
                    <a:effectLst>
                      <a:outerShdw blurRad="38100" dist="38100" dir="2700000" algn="tl">
                        <a:srgbClr val="000000">
                          <a:alpha val="43137"/>
                        </a:srgbClr>
                      </a:outerShdw>
                    </a:effectLst>
                    <a:latin typeface="CMR10"/>
                  </a:rPr>
                  <a:t>; (change of </a:t>
                </a:r>
                <a:r>
                  <a:rPr lang="en-US" sz="2400" i="1" dirty="0">
                    <a:solidFill>
                      <a:srgbClr val="000000"/>
                    </a:solidFill>
                    <a:effectLst>
                      <a:outerShdw blurRad="38100" dist="38100" dir="2700000" algn="tl">
                        <a:srgbClr val="000000">
                          <a:alpha val="43137"/>
                        </a:srgbClr>
                      </a:outerShdw>
                    </a:effectLst>
                    <a:latin typeface="CMR10"/>
                  </a:rPr>
                  <a:t>f</a:t>
                </a:r>
                <a:r>
                  <a:rPr lang="en-US" sz="2400" dirty="0">
                    <a:solidFill>
                      <a:srgbClr val="000000"/>
                    </a:solidFill>
                    <a:effectLst>
                      <a:outerShdw blurRad="38100" dist="38100" dir="2700000" algn="tl">
                        <a:srgbClr val="000000">
                          <a:alpha val="43137"/>
                        </a:srgbClr>
                      </a:outerShdw>
                    </a:effectLst>
                    <a:latin typeface="CMR10"/>
                  </a:rPr>
                  <a:t> along the horizontal direction) and </a:t>
                </a:r>
                <a14:m>
                  <m:oMath xmlns:m="http://schemas.openxmlformats.org/officeDocument/2006/math">
                    <m:sSub>
                      <m:sSub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sSubPr>
                      <m:e>
                        <m: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t>𝑓</m:t>
                        </m:r>
                      </m:e>
                      <m:sub>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𝑦</m:t>
                        </m:r>
                      </m:sub>
                    </m:sSub>
                    <m: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t>=</m:t>
                    </m:r>
                    <m:f>
                      <m:f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fPr>
                      <m:num>
                        <m:r>
                          <a:rPr lang="en-US" sz="2400" i="1">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2400" i="1">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𝑓</m:t>
                        </m:r>
                      </m:num>
                      <m:den>
                        <m:r>
                          <a:rPr lang="en-US" sz="2400" i="1">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𝑦</m:t>
                        </m:r>
                      </m:den>
                    </m:f>
                  </m:oMath>
                </a14:m>
                <a:r>
                  <a:rPr lang="en-US" sz="2400" dirty="0">
                    <a:solidFill>
                      <a:srgbClr val="000000"/>
                    </a:solidFill>
                    <a:effectLst>
                      <a:outerShdw blurRad="38100" dist="38100" dir="2700000" algn="tl">
                        <a:srgbClr val="000000">
                          <a:alpha val="43137"/>
                        </a:srgbClr>
                      </a:outerShdw>
                    </a:effectLst>
                    <a:latin typeface="CMR10"/>
                  </a:rPr>
                  <a:t> is known as the </a:t>
                </a:r>
                <a:r>
                  <a:rPr lang="en-US" sz="2400" dirty="0">
                    <a:solidFill>
                      <a:srgbClr val="FF0000"/>
                    </a:solidFill>
                    <a:effectLst>
                      <a:outerShdw blurRad="38100" dist="38100" dir="2700000" algn="tl">
                        <a:srgbClr val="000000">
                          <a:alpha val="43137"/>
                        </a:srgbClr>
                      </a:outerShdw>
                    </a:effectLst>
                    <a:latin typeface="CMR10"/>
                  </a:rPr>
                  <a:t>partial derivative </a:t>
                </a:r>
                <a:r>
                  <a:rPr lang="en-US" sz="2400" dirty="0">
                    <a:solidFill>
                      <a:srgbClr val="000000"/>
                    </a:solidFill>
                    <a:effectLst>
                      <a:outerShdw blurRad="38100" dist="38100" dir="2700000" algn="tl">
                        <a:srgbClr val="000000">
                          <a:alpha val="43137"/>
                        </a:srgbClr>
                      </a:outerShdw>
                    </a:effectLst>
                    <a:latin typeface="CMR10"/>
                  </a:rPr>
                  <a:t>of </a:t>
                </a:r>
                <a:r>
                  <a:rPr lang="en-US" sz="2400" i="1" dirty="0">
                    <a:solidFill>
                      <a:srgbClr val="000000"/>
                    </a:solidFill>
                    <a:effectLst>
                      <a:outerShdw blurRad="38100" dist="38100" dir="2700000" algn="tl">
                        <a:srgbClr val="000000">
                          <a:alpha val="43137"/>
                        </a:srgbClr>
                      </a:outerShdw>
                    </a:effectLst>
                    <a:latin typeface="CMR10"/>
                  </a:rPr>
                  <a:t>f</a:t>
                </a:r>
                <a:r>
                  <a:rPr lang="en-US" sz="2400" dirty="0">
                    <a:solidFill>
                      <a:srgbClr val="000000"/>
                    </a:solidFill>
                    <a:effectLst>
                      <a:outerShdw blurRad="38100" dist="38100" dir="2700000" algn="tl">
                        <a:srgbClr val="000000">
                          <a:alpha val="43137"/>
                        </a:srgbClr>
                      </a:outerShdw>
                    </a:effectLst>
                    <a:latin typeface="CMR10"/>
                  </a:rPr>
                  <a:t> with respect to </a:t>
                </a:r>
                <a:r>
                  <a:rPr lang="en-US" sz="2400" i="1" dirty="0">
                    <a:solidFill>
                      <a:srgbClr val="FF0000"/>
                    </a:solidFill>
                    <a:effectLst>
                      <a:outerShdw blurRad="38100" dist="38100" dir="2700000" algn="tl">
                        <a:srgbClr val="000000">
                          <a:alpha val="43137"/>
                        </a:srgbClr>
                      </a:outerShdw>
                    </a:effectLst>
                    <a:latin typeface="CMR10"/>
                  </a:rPr>
                  <a:t>y</a:t>
                </a:r>
                <a:r>
                  <a:rPr lang="en-US" sz="2400" dirty="0">
                    <a:solidFill>
                      <a:srgbClr val="000000"/>
                    </a:solidFill>
                    <a:effectLst>
                      <a:outerShdw blurRad="38100" dist="38100" dir="2700000" algn="tl">
                        <a:srgbClr val="000000">
                          <a:alpha val="43137"/>
                        </a:srgbClr>
                      </a:outerShdw>
                    </a:effectLst>
                    <a:latin typeface="CMR10"/>
                  </a:rPr>
                  <a:t>; (change of </a:t>
                </a:r>
                <a:r>
                  <a:rPr lang="en-US" sz="2400" i="1" dirty="0">
                    <a:solidFill>
                      <a:srgbClr val="000000"/>
                    </a:solidFill>
                    <a:effectLst>
                      <a:outerShdw blurRad="38100" dist="38100" dir="2700000" algn="tl">
                        <a:srgbClr val="000000">
                          <a:alpha val="43137"/>
                        </a:srgbClr>
                      </a:outerShdw>
                    </a:effectLst>
                    <a:latin typeface="CMR10"/>
                  </a:rPr>
                  <a:t>f</a:t>
                </a:r>
                <a:r>
                  <a:rPr lang="en-US" sz="2400" dirty="0">
                    <a:solidFill>
                      <a:srgbClr val="000000"/>
                    </a:solidFill>
                    <a:effectLst>
                      <a:outerShdw blurRad="38100" dist="38100" dir="2700000" algn="tl">
                        <a:srgbClr val="000000">
                          <a:alpha val="43137"/>
                        </a:srgbClr>
                      </a:outerShdw>
                    </a:effectLst>
                    <a:latin typeface="CMR10"/>
                  </a:rPr>
                  <a:t> along the vertical direction).</a:t>
                </a:r>
              </a:p>
            </p:txBody>
          </p:sp>
        </mc:Choice>
        <mc:Fallback xmlns="">
          <p:sp>
            <p:nvSpPr>
              <p:cNvPr id="3" name="Content Placeholder 2">
                <a:extLst>
                  <a:ext uri="{FF2B5EF4-FFF2-40B4-BE49-F238E27FC236}">
                    <a16:creationId xmlns:a16="http://schemas.microsoft.com/office/drawing/2014/main" id="{BC679540-8CD8-4456-A679-62D38601472C}"/>
                  </a:ext>
                </a:extLst>
              </p:cNvPr>
              <p:cNvSpPr>
                <a:spLocks noGrp="1" noRot="1" noChangeAspect="1" noMove="1" noResize="1" noEditPoints="1" noAdjustHandles="1" noChangeArrowheads="1" noChangeShapeType="1" noTextEdit="1"/>
              </p:cNvSpPr>
              <p:nvPr>
                <p:ph idx="1"/>
              </p:nvPr>
            </p:nvSpPr>
            <p:spPr>
              <a:blipFill>
                <a:blip r:embed="rId2"/>
                <a:stretch>
                  <a:fillRect l="-608" r="-171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933DB66-857D-47D0-83E9-4D65241B856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197158" y="2894288"/>
            <a:ext cx="1797682" cy="1069424"/>
          </a:xfrm>
          <a:prstGeom prst="rect">
            <a:avLst/>
          </a:prstGeom>
        </p:spPr>
      </p:pic>
    </p:spTree>
    <p:extLst>
      <p:ext uri="{BB962C8B-B14F-4D97-AF65-F5344CB8AC3E}">
        <p14:creationId xmlns:p14="http://schemas.microsoft.com/office/powerpoint/2010/main" val="3638730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Edge Detection using Derivatives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lstStyle/>
          <a:p>
            <a:pPr algn="just"/>
            <a:r>
              <a:rPr lang="en-US" sz="2400" dirty="0">
                <a:solidFill>
                  <a:srgbClr val="000000"/>
                </a:solidFill>
                <a:effectLst>
                  <a:outerShdw blurRad="38100" dist="38100" dir="2700000" algn="tl">
                    <a:srgbClr val="000000">
                      <a:alpha val="43137"/>
                    </a:srgbClr>
                  </a:outerShdw>
                </a:effectLst>
                <a:latin typeface="CMR10"/>
              </a:rPr>
              <a:t>The </a:t>
            </a:r>
            <a:r>
              <a:rPr lang="en-US" sz="2400" dirty="0">
                <a:solidFill>
                  <a:srgbClr val="FF0000"/>
                </a:solidFill>
                <a:effectLst>
                  <a:outerShdw blurRad="38100" dist="38100" dir="2700000" algn="tl">
                    <a:srgbClr val="000000">
                      <a:alpha val="43137"/>
                    </a:srgbClr>
                  </a:outerShdw>
                </a:effectLst>
                <a:latin typeface="CMR10"/>
              </a:rPr>
              <a:t>magnitude</a:t>
            </a:r>
            <a:r>
              <a:rPr lang="en-US" sz="2400" dirty="0">
                <a:solidFill>
                  <a:srgbClr val="000000"/>
                </a:solidFill>
                <a:effectLst>
                  <a:outerShdw blurRad="38100" dist="38100" dir="2700000" algn="tl">
                    <a:srgbClr val="000000">
                      <a:alpha val="43137"/>
                    </a:srgbClr>
                  </a:outerShdw>
                </a:effectLst>
                <a:latin typeface="CMR10"/>
              </a:rPr>
              <a:t> of the gradient is a scalar quantity and is given by:</a:t>
            </a:r>
          </a:p>
          <a:p>
            <a:pPr algn="just"/>
            <a:endParaRPr lang="en-US" sz="2400" dirty="0">
              <a:solidFill>
                <a:srgbClr val="000000"/>
              </a:solidFill>
              <a:effectLst>
                <a:outerShdw blurRad="38100" dist="38100" dir="2700000" algn="tl">
                  <a:srgbClr val="000000">
                    <a:alpha val="43137"/>
                  </a:srgbClr>
                </a:outerShdw>
              </a:effectLst>
              <a:latin typeface="CMR10"/>
            </a:endParaRPr>
          </a:p>
          <a:p>
            <a:pPr marL="0" indent="0" algn="just">
              <a:buNone/>
            </a:pPr>
            <a:endParaRPr lang="en-US" sz="2400" dirty="0">
              <a:solidFill>
                <a:srgbClr val="000000"/>
              </a:solidFill>
              <a:effectLst>
                <a:outerShdw blurRad="38100" dist="38100" dir="2700000" algn="tl">
                  <a:srgbClr val="000000">
                    <a:alpha val="43137"/>
                  </a:srgbClr>
                </a:outerShdw>
              </a:effectLst>
              <a:latin typeface="CMR10"/>
            </a:endParaRPr>
          </a:p>
          <a:p>
            <a:pPr algn="just"/>
            <a:r>
              <a:rPr lang="en-US" sz="2400" dirty="0">
                <a:solidFill>
                  <a:srgbClr val="000000"/>
                </a:solidFill>
                <a:effectLst>
                  <a:outerShdw blurRad="38100" dist="38100" dir="2700000" algn="tl">
                    <a:srgbClr val="000000">
                      <a:alpha val="43137"/>
                    </a:srgbClr>
                  </a:outerShdw>
                </a:effectLst>
                <a:latin typeface="CMR10"/>
              </a:rPr>
              <a:t>For computational purposes, we will use the </a:t>
            </a:r>
            <a:r>
              <a:rPr lang="en-US" sz="2400" dirty="0">
                <a:solidFill>
                  <a:srgbClr val="FF0000"/>
                </a:solidFill>
                <a:effectLst>
                  <a:outerShdw blurRad="38100" dist="38100" dir="2700000" algn="tl">
                    <a:srgbClr val="000000">
                      <a:alpha val="43137"/>
                    </a:srgbClr>
                  </a:outerShdw>
                </a:effectLst>
                <a:latin typeface="CMR10"/>
              </a:rPr>
              <a:t>simplified</a:t>
            </a:r>
            <a:r>
              <a:rPr lang="en-US" sz="2400" dirty="0">
                <a:solidFill>
                  <a:srgbClr val="000000"/>
                </a:solidFill>
                <a:effectLst>
                  <a:outerShdw blurRad="38100" dist="38100" dir="2700000" algn="tl">
                    <a:srgbClr val="000000">
                      <a:alpha val="43137"/>
                    </a:srgbClr>
                  </a:outerShdw>
                </a:effectLst>
                <a:latin typeface="CMR10"/>
              </a:rPr>
              <a:t> version of the gradient given by:</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6150E71F-7716-4A2E-A74A-316491E5F23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966106" y="4585695"/>
            <a:ext cx="2259783" cy="1570149"/>
          </a:xfrm>
          <a:prstGeom prst="rect">
            <a:avLst/>
          </a:prstGeom>
        </p:spPr>
      </p:pic>
      <p:pic>
        <p:nvPicPr>
          <p:cNvPr id="6" name="Picture 5">
            <a:extLst>
              <a:ext uri="{FF2B5EF4-FFF2-40B4-BE49-F238E27FC236}">
                <a16:creationId xmlns:a16="http://schemas.microsoft.com/office/drawing/2014/main" id="{E5DF0366-D9E1-40E7-A461-B35EFC41C39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491670" y="2985743"/>
            <a:ext cx="3208654" cy="443257"/>
          </a:xfrm>
          <a:prstGeom prst="rect">
            <a:avLst/>
          </a:prstGeom>
        </p:spPr>
      </p:pic>
    </p:spTree>
    <p:extLst>
      <p:ext uri="{BB962C8B-B14F-4D97-AF65-F5344CB8AC3E}">
        <p14:creationId xmlns:p14="http://schemas.microsoft.com/office/powerpoint/2010/main" val="3478429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Sobel Filter</a:t>
            </a: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lstStyle/>
          <a:p>
            <a:pPr algn="just"/>
            <a:r>
              <a:rPr lang="en-US" sz="2400" dirty="0">
                <a:solidFill>
                  <a:srgbClr val="000000"/>
                </a:solidFill>
                <a:effectLst>
                  <a:outerShdw blurRad="38100" dist="38100" dir="2700000" algn="tl">
                    <a:srgbClr val="000000">
                      <a:alpha val="43137"/>
                    </a:srgbClr>
                  </a:outerShdw>
                </a:effectLst>
                <a:latin typeface="CMR10"/>
              </a:rPr>
              <a:t>One of the most popular </a:t>
            </a:r>
            <a:r>
              <a:rPr lang="en-US" sz="2400" dirty="0">
                <a:solidFill>
                  <a:srgbClr val="FF0000"/>
                </a:solidFill>
                <a:effectLst>
                  <a:outerShdw blurRad="38100" dist="38100" dir="2700000" algn="tl">
                    <a:srgbClr val="000000">
                      <a:alpha val="43137"/>
                    </a:srgbClr>
                  </a:outerShdw>
                </a:effectLst>
                <a:latin typeface="CMR10"/>
              </a:rPr>
              <a:t>first derivative filters </a:t>
            </a:r>
            <a:r>
              <a:rPr lang="en-US" sz="2400" dirty="0">
                <a:solidFill>
                  <a:srgbClr val="000000"/>
                </a:solidFill>
                <a:effectLst>
                  <a:outerShdw blurRad="38100" dist="38100" dir="2700000" algn="tl">
                    <a:srgbClr val="000000">
                      <a:alpha val="43137"/>
                    </a:srgbClr>
                  </a:outerShdw>
                </a:effectLst>
                <a:latin typeface="CMR10"/>
              </a:rPr>
              <a:t>is the </a:t>
            </a:r>
            <a:r>
              <a:rPr lang="en-US" sz="2400" dirty="0">
                <a:solidFill>
                  <a:srgbClr val="FF0000"/>
                </a:solidFill>
                <a:effectLst>
                  <a:outerShdw blurRad="38100" dist="38100" dir="2700000" algn="tl">
                    <a:srgbClr val="000000">
                      <a:alpha val="43137"/>
                    </a:srgbClr>
                  </a:outerShdw>
                </a:effectLst>
                <a:latin typeface="CMR10"/>
              </a:rPr>
              <a:t>Sobel</a:t>
            </a:r>
            <a:r>
              <a:rPr lang="en-US" sz="2400" dirty="0">
                <a:solidFill>
                  <a:srgbClr val="000000"/>
                </a:solidFill>
                <a:effectLst>
                  <a:outerShdw blurRad="38100" dist="38100" dir="2700000" algn="tl">
                    <a:srgbClr val="000000">
                      <a:alpha val="43137"/>
                    </a:srgbClr>
                  </a:outerShdw>
                </a:effectLst>
                <a:latin typeface="CMR10"/>
              </a:rPr>
              <a:t> filter. The Sobel filter or mask is used to find </a:t>
            </a:r>
            <a:r>
              <a:rPr lang="en-US" sz="2400" dirty="0">
                <a:solidFill>
                  <a:srgbClr val="FF0000"/>
                </a:solidFill>
                <a:effectLst>
                  <a:outerShdw blurRad="38100" dist="38100" dir="2700000" algn="tl">
                    <a:srgbClr val="000000">
                      <a:alpha val="43137"/>
                    </a:srgbClr>
                  </a:outerShdw>
                </a:effectLst>
                <a:latin typeface="CMR10"/>
              </a:rPr>
              <a:t>horizontal</a:t>
            </a:r>
            <a:r>
              <a:rPr lang="en-US" sz="2400" dirty="0">
                <a:solidFill>
                  <a:srgbClr val="000000"/>
                </a:solidFill>
                <a:effectLst>
                  <a:outerShdw blurRad="38100" dist="38100" dir="2700000" algn="tl">
                    <a:srgbClr val="000000">
                      <a:alpha val="43137"/>
                    </a:srgbClr>
                  </a:outerShdw>
                </a:effectLst>
                <a:latin typeface="CMR10"/>
              </a:rPr>
              <a:t> and </a:t>
            </a:r>
            <a:r>
              <a:rPr lang="en-US" sz="2400" dirty="0">
                <a:solidFill>
                  <a:srgbClr val="FF0000"/>
                </a:solidFill>
                <a:effectLst>
                  <a:outerShdw blurRad="38100" dist="38100" dir="2700000" algn="tl">
                    <a:srgbClr val="000000">
                      <a:alpha val="43137"/>
                    </a:srgbClr>
                  </a:outerShdw>
                </a:effectLst>
                <a:latin typeface="CMR10"/>
              </a:rPr>
              <a:t>vertical edges </a:t>
            </a:r>
            <a:r>
              <a:rPr lang="en-US" sz="2400" dirty="0">
                <a:solidFill>
                  <a:srgbClr val="000000"/>
                </a:solidFill>
                <a:effectLst>
                  <a:outerShdw blurRad="38100" dist="38100" dir="2700000" algn="tl">
                    <a:srgbClr val="000000">
                      <a:alpha val="43137"/>
                    </a:srgbClr>
                  </a:outerShdw>
                </a:effectLst>
                <a:latin typeface="CMR10"/>
              </a:rPr>
              <a:t>as follows:</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1DE25156-10B0-43CA-9981-7C100AB09F6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491559" y="3518793"/>
            <a:ext cx="5208880" cy="1001708"/>
          </a:xfrm>
          <a:prstGeom prst="rect">
            <a:avLst/>
          </a:prstGeom>
        </p:spPr>
      </p:pic>
    </p:spTree>
    <p:extLst>
      <p:ext uri="{BB962C8B-B14F-4D97-AF65-F5344CB8AC3E}">
        <p14:creationId xmlns:p14="http://schemas.microsoft.com/office/powerpoint/2010/main" val="2587357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Sobel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grpSp>
        <p:nvGrpSpPr>
          <p:cNvPr id="26" name="Group 25">
            <a:extLst>
              <a:ext uri="{FF2B5EF4-FFF2-40B4-BE49-F238E27FC236}">
                <a16:creationId xmlns:a16="http://schemas.microsoft.com/office/drawing/2014/main" id="{36BA5A91-7001-4C83-805C-BD5A3323EA9B}"/>
              </a:ext>
            </a:extLst>
          </p:cNvPr>
          <p:cNvGrpSpPr/>
          <p:nvPr/>
        </p:nvGrpSpPr>
        <p:grpSpPr>
          <a:xfrm>
            <a:off x="492412" y="1920143"/>
            <a:ext cx="11128144" cy="4488738"/>
            <a:chOff x="581192" y="1715956"/>
            <a:chExt cx="11128144" cy="4488738"/>
          </a:xfrm>
        </p:grpSpPr>
        <p:pic>
          <p:nvPicPr>
            <p:cNvPr id="7" name="Picture 6">
              <a:extLst>
                <a:ext uri="{FF2B5EF4-FFF2-40B4-BE49-F238E27FC236}">
                  <a16:creationId xmlns:a16="http://schemas.microsoft.com/office/drawing/2014/main" id="{4E77B27F-8D11-491C-92C5-921012674D0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81192" y="3429000"/>
              <a:ext cx="1606533" cy="1081088"/>
            </a:xfrm>
            <a:prstGeom prst="rect">
              <a:avLst/>
            </a:prstGeom>
          </p:spPr>
        </p:pic>
        <p:sp>
          <p:nvSpPr>
            <p:cNvPr id="8" name="Left Brace 7">
              <a:extLst>
                <a:ext uri="{FF2B5EF4-FFF2-40B4-BE49-F238E27FC236}">
                  <a16:creationId xmlns:a16="http://schemas.microsoft.com/office/drawing/2014/main" id="{2F6C14D6-C790-427E-8163-F586E985B5EA}"/>
                </a:ext>
              </a:extLst>
            </p:cNvPr>
            <p:cNvSpPr/>
            <p:nvPr/>
          </p:nvSpPr>
          <p:spPr>
            <a:xfrm>
              <a:off x="2187724" y="2743200"/>
              <a:ext cx="2481930" cy="2398845"/>
            </a:xfrm>
            <a:prstGeom prst="leftBrace">
              <a:avLst>
                <a:gd name="adj1" fmla="val 0"/>
                <a:gd name="adj2" fmla="val 50000"/>
              </a:avLst>
            </a:prstGeom>
            <a:ln w="28575">
              <a:headEnd type="triangle" w="lg" len="lg"/>
              <a:tailEnd type="triangle" w="lg"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2080FF0D-BC9F-43D0-B229-C1691DD1ED0B}"/>
                </a:ext>
              </a:extLst>
            </p:cNvPr>
            <p:cNvGrpSpPr/>
            <p:nvPr/>
          </p:nvGrpSpPr>
          <p:grpSpPr>
            <a:xfrm>
              <a:off x="4669654" y="2306329"/>
              <a:ext cx="2224728" cy="3326429"/>
              <a:chOff x="2779570" y="2353583"/>
              <a:chExt cx="2224728" cy="3326429"/>
            </a:xfrm>
          </p:grpSpPr>
          <p:pic>
            <p:nvPicPr>
              <p:cNvPr id="10" name="Picture 9">
                <a:extLst>
                  <a:ext uri="{FF2B5EF4-FFF2-40B4-BE49-F238E27FC236}">
                    <a16:creationId xmlns:a16="http://schemas.microsoft.com/office/drawing/2014/main" id="{6148C1EB-8155-42BC-88F1-0FC47F0C459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779570" y="2353583"/>
                <a:ext cx="2224728" cy="1013800"/>
              </a:xfrm>
              <a:prstGeom prst="rect">
                <a:avLst/>
              </a:prstGeom>
            </p:spPr>
          </p:pic>
          <p:pic>
            <p:nvPicPr>
              <p:cNvPr id="12" name="Picture 11">
                <a:extLst>
                  <a:ext uri="{FF2B5EF4-FFF2-40B4-BE49-F238E27FC236}">
                    <a16:creationId xmlns:a16="http://schemas.microsoft.com/office/drawing/2014/main" id="{E163B7E4-F619-47F7-907B-C384CBA86B8C}"/>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917055" y="4604078"/>
                <a:ext cx="1949758" cy="1075934"/>
              </a:xfrm>
              <a:prstGeom prst="rect">
                <a:avLst/>
              </a:prstGeom>
            </p:spPr>
          </p:pic>
        </p:grpSp>
        <p:pic>
          <p:nvPicPr>
            <p:cNvPr id="13" name="Picture 12">
              <a:extLst>
                <a:ext uri="{FF2B5EF4-FFF2-40B4-BE49-F238E27FC236}">
                  <a16:creationId xmlns:a16="http://schemas.microsoft.com/office/drawing/2014/main" id="{7424607B-4B19-4F9E-92E6-63835B26EDC6}"/>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Lst>
            </a:blip>
            <a:srcRect l="74599"/>
            <a:stretch/>
          </p:blipFill>
          <p:spPr>
            <a:xfrm>
              <a:off x="2606457" y="5202986"/>
              <a:ext cx="1323095" cy="1001708"/>
            </a:xfrm>
            <a:prstGeom prst="rect">
              <a:avLst/>
            </a:prstGeom>
          </p:spPr>
        </p:pic>
        <p:pic>
          <p:nvPicPr>
            <p:cNvPr id="14" name="Picture 13">
              <a:extLst>
                <a:ext uri="{FF2B5EF4-FFF2-40B4-BE49-F238E27FC236}">
                  <a16:creationId xmlns:a16="http://schemas.microsoft.com/office/drawing/2014/main" id="{E049700A-9304-4A4D-9FD6-C1258A64414D}"/>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Lst>
            </a:blip>
            <a:srcRect r="67561"/>
            <a:stretch/>
          </p:blipFill>
          <p:spPr>
            <a:xfrm>
              <a:off x="2423146" y="1715956"/>
              <a:ext cx="1689718" cy="1001708"/>
            </a:xfrm>
            <a:prstGeom prst="rect">
              <a:avLst/>
            </a:prstGeom>
          </p:spPr>
        </p:pic>
        <p:sp>
          <p:nvSpPr>
            <p:cNvPr id="16" name="Multiplication Sign 15">
              <a:extLst>
                <a:ext uri="{FF2B5EF4-FFF2-40B4-BE49-F238E27FC236}">
                  <a16:creationId xmlns:a16="http://schemas.microsoft.com/office/drawing/2014/main" id="{B6AE1280-21E8-4DB1-9C8C-AACBDE3F87ED}"/>
                </a:ext>
              </a:extLst>
            </p:cNvPr>
            <p:cNvSpPr/>
            <p:nvPr/>
          </p:nvSpPr>
          <p:spPr>
            <a:xfrm>
              <a:off x="1801947" y="1937264"/>
              <a:ext cx="559293" cy="584627"/>
            </a:xfrm>
            <a:prstGeom prst="mathMultiply">
              <a:avLst>
                <a:gd name="adj1" fmla="val 60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ication Sign 16">
              <a:extLst>
                <a:ext uri="{FF2B5EF4-FFF2-40B4-BE49-F238E27FC236}">
                  <a16:creationId xmlns:a16="http://schemas.microsoft.com/office/drawing/2014/main" id="{B6C50225-18BC-46B9-BF03-2EC90765184A}"/>
                </a:ext>
              </a:extLst>
            </p:cNvPr>
            <p:cNvSpPr/>
            <p:nvPr/>
          </p:nvSpPr>
          <p:spPr>
            <a:xfrm>
              <a:off x="1801948" y="5411526"/>
              <a:ext cx="559293" cy="584627"/>
            </a:xfrm>
            <a:prstGeom prst="mathMultiply">
              <a:avLst>
                <a:gd name="adj1" fmla="val 606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86ACE35-AD84-49DA-90E3-72C8FDAAF9F8}"/>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7043288" y="2590891"/>
              <a:ext cx="4666048" cy="444676"/>
            </a:xfrm>
            <a:prstGeom prst="rect">
              <a:avLst/>
            </a:prstGeom>
            <a:ln w="19050">
              <a:solidFill>
                <a:schemeClr val="tx1"/>
              </a:solidFill>
            </a:ln>
          </p:spPr>
        </p:pic>
        <p:pic>
          <p:nvPicPr>
            <p:cNvPr id="21" name="Picture 20">
              <a:extLst>
                <a:ext uri="{FF2B5EF4-FFF2-40B4-BE49-F238E27FC236}">
                  <a16:creationId xmlns:a16="http://schemas.microsoft.com/office/drawing/2014/main" id="{84423A11-606D-4A42-9457-291F3C873F3A}"/>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tretch>
              <a:fillRect/>
            </a:stretch>
          </p:blipFill>
          <p:spPr>
            <a:xfrm>
              <a:off x="7043288" y="4863674"/>
              <a:ext cx="4666048" cy="462233"/>
            </a:xfrm>
            <a:prstGeom prst="rect">
              <a:avLst/>
            </a:prstGeom>
            <a:ln w="19050">
              <a:solidFill>
                <a:schemeClr val="tx1"/>
              </a:solidFill>
            </a:ln>
          </p:spPr>
        </p:pic>
        <p:pic>
          <p:nvPicPr>
            <p:cNvPr id="23" name="Picture 22">
              <a:extLst>
                <a:ext uri="{FF2B5EF4-FFF2-40B4-BE49-F238E27FC236}">
                  <a16:creationId xmlns:a16="http://schemas.microsoft.com/office/drawing/2014/main" id="{A574D61C-9432-4534-ADAB-FEA6C5B5CE60}"/>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Lst>
            </a:blip>
            <a:stretch>
              <a:fillRect/>
            </a:stretch>
          </p:blipFill>
          <p:spPr>
            <a:xfrm>
              <a:off x="3994951" y="3713193"/>
              <a:ext cx="7714385" cy="464943"/>
            </a:xfrm>
            <a:prstGeom prst="rect">
              <a:avLst/>
            </a:prstGeom>
            <a:ln w="19050">
              <a:solidFill>
                <a:schemeClr val="tx1"/>
              </a:solidFill>
            </a:ln>
          </p:spPr>
        </p:pic>
        <p:sp>
          <p:nvSpPr>
            <p:cNvPr id="24" name="Arrow: Up 23">
              <a:extLst>
                <a:ext uri="{FF2B5EF4-FFF2-40B4-BE49-F238E27FC236}">
                  <a16:creationId xmlns:a16="http://schemas.microsoft.com/office/drawing/2014/main" id="{F7F904C7-7D24-4064-9F33-A43827BB9B9E}"/>
                </a:ext>
              </a:extLst>
            </p:cNvPr>
            <p:cNvSpPr/>
            <p:nvPr/>
          </p:nvSpPr>
          <p:spPr>
            <a:xfrm>
              <a:off x="9274218" y="4356253"/>
              <a:ext cx="204187" cy="462233"/>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5" name="Arrow: Up 24">
              <a:extLst>
                <a:ext uri="{FF2B5EF4-FFF2-40B4-BE49-F238E27FC236}">
                  <a16:creationId xmlns:a16="http://schemas.microsoft.com/office/drawing/2014/main" id="{CCB90180-1956-456E-B2A8-6571AF8BDCB5}"/>
                </a:ext>
              </a:extLst>
            </p:cNvPr>
            <p:cNvSpPr/>
            <p:nvPr/>
          </p:nvSpPr>
          <p:spPr>
            <a:xfrm rot="10800000">
              <a:off x="9274218" y="3080755"/>
              <a:ext cx="204187" cy="462233"/>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436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Sobel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grpSp>
        <p:nvGrpSpPr>
          <p:cNvPr id="10" name="Group 9">
            <a:extLst>
              <a:ext uri="{FF2B5EF4-FFF2-40B4-BE49-F238E27FC236}">
                <a16:creationId xmlns:a16="http://schemas.microsoft.com/office/drawing/2014/main" id="{6DD64D42-9EFB-4F3A-A7FE-A1ADDCDE57A0}"/>
              </a:ext>
            </a:extLst>
          </p:cNvPr>
          <p:cNvGrpSpPr/>
          <p:nvPr/>
        </p:nvGrpSpPr>
        <p:grpSpPr>
          <a:xfrm>
            <a:off x="3377803" y="2136294"/>
            <a:ext cx="5436394" cy="4019550"/>
            <a:chOff x="3545681" y="2019300"/>
            <a:chExt cx="5100637" cy="3633565"/>
          </a:xfrm>
        </p:grpSpPr>
        <p:pic>
          <p:nvPicPr>
            <p:cNvPr id="7" name="Picture 6">
              <a:extLst>
                <a:ext uri="{FF2B5EF4-FFF2-40B4-BE49-F238E27FC236}">
                  <a16:creationId xmlns:a16="http://schemas.microsoft.com/office/drawing/2014/main" id="{3EB3EC35-35E7-46A6-B3A8-9A0C84C89FA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45681" y="2019300"/>
              <a:ext cx="5100637" cy="2247900"/>
            </a:xfrm>
            <a:prstGeom prst="rect">
              <a:avLst/>
            </a:prstGeom>
            <a:ln w="19050">
              <a:solidFill>
                <a:schemeClr val="tx1"/>
              </a:solidFill>
              <a:prstDash val="dash"/>
            </a:ln>
          </p:spPr>
        </p:pic>
        <p:pic>
          <p:nvPicPr>
            <p:cNvPr id="9" name="Picture 8">
              <a:extLst>
                <a:ext uri="{FF2B5EF4-FFF2-40B4-BE49-F238E27FC236}">
                  <a16:creationId xmlns:a16="http://schemas.microsoft.com/office/drawing/2014/main" id="{C6F30B17-4992-4F57-BF38-59A095B56F1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545681" y="4267200"/>
              <a:ext cx="5100637" cy="1385665"/>
            </a:xfrm>
            <a:prstGeom prst="rect">
              <a:avLst/>
            </a:prstGeom>
            <a:ln w="19050">
              <a:solidFill>
                <a:schemeClr val="tx1"/>
              </a:solidFill>
              <a:prstDash val="dash"/>
            </a:ln>
          </p:spPr>
        </p:pic>
      </p:grpSp>
    </p:spTree>
    <p:extLst>
      <p:ext uri="{BB962C8B-B14F-4D97-AF65-F5344CB8AC3E}">
        <p14:creationId xmlns:p14="http://schemas.microsoft.com/office/powerpoint/2010/main" val="2289134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29360-EBDD-4BF9-A7CC-25D26B69B84C}"/>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Introduction </a:t>
            </a:r>
            <a:r>
              <a:rPr lang="en-US" sz="2000" b="1" cap="none" dirty="0">
                <a:effectLst>
                  <a:outerShdw blurRad="38100" dist="38100" dir="2700000" algn="tl">
                    <a:srgbClr val="000000">
                      <a:alpha val="43137"/>
                    </a:srgbClr>
                  </a:outerShdw>
                </a:effectLst>
              </a:rPr>
              <a:t>(cont.)</a:t>
            </a:r>
            <a:endParaRPr lang="en-US" sz="3600" b="1" cap="none"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229A28EE-8634-4F57-9F51-80E979C836FB}"/>
              </a:ext>
            </a:extLst>
          </p:cNvPr>
          <p:cNvSpPr>
            <a:spLocks noGrp="1"/>
          </p:cNvSpPr>
          <p:nvPr>
            <p:ph idx="1"/>
          </p:nvPr>
        </p:nvSpPr>
        <p:spPr/>
        <p:txBody>
          <a:bodyPr/>
          <a:lstStyle/>
          <a:p>
            <a:pPr algn="just"/>
            <a:r>
              <a:rPr lang="en-US" sz="2400" b="0" i="0" dirty="0">
                <a:solidFill>
                  <a:srgbClr val="000000"/>
                </a:solidFill>
                <a:effectLst>
                  <a:outerShdw blurRad="38100" dist="38100" dir="2700000" algn="tl">
                    <a:srgbClr val="000000">
                      <a:alpha val="43137"/>
                    </a:srgbClr>
                  </a:outerShdw>
                </a:effectLst>
                <a:latin typeface="CMR10"/>
              </a:rPr>
              <a:t>There are two types of filters: </a:t>
            </a:r>
            <a:r>
              <a:rPr lang="en-US" sz="2400" b="0" i="0" dirty="0">
                <a:solidFill>
                  <a:srgbClr val="FF0000"/>
                </a:solidFill>
                <a:effectLst>
                  <a:outerShdw blurRad="38100" dist="38100" dir="2700000" algn="tl">
                    <a:srgbClr val="000000">
                      <a:alpha val="43137"/>
                    </a:srgbClr>
                  </a:outerShdw>
                </a:effectLst>
                <a:latin typeface="CMR10"/>
              </a:rPr>
              <a:t>linear</a:t>
            </a:r>
            <a:r>
              <a:rPr lang="en-US" sz="2400" b="0" i="0" dirty="0">
                <a:solidFill>
                  <a:srgbClr val="000000"/>
                </a:solidFill>
                <a:effectLst>
                  <a:outerShdw blurRad="38100" dist="38100" dir="2700000" algn="tl">
                    <a:srgbClr val="000000">
                      <a:alpha val="43137"/>
                    </a:srgbClr>
                  </a:outerShdw>
                </a:effectLst>
                <a:latin typeface="CMR10"/>
              </a:rPr>
              <a:t> filters and </a:t>
            </a:r>
            <a:r>
              <a:rPr lang="en-US" sz="2400" b="0" i="0" dirty="0">
                <a:solidFill>
                  <a:srgbClr val="FF0000"/>
                </a:solidFill>
                <a:effectLst>
                  <a:outerShdw blurRad="38100" dist="38100" dir="2700000" algn="tl">
                    <a:srgbClr val="000000">
                      <a:alpha val="43137"/>
                    </a:srgbClr>
                  </a:outerShdw>
                </a:effectLst>
                <a:latin typeface="CMR10"/>
              </a:rPr>
              <a:t>non-linear</a:t>
            </a:r>
            <a:r>
              <a:rPr lang="en-US" sz="2400" b="0" i="0" dirty="0">
                <a:solidFill>
                  <a:srgbClr val="000000"/>
                </a:solidFill>
                <a:effectLst>
                  <a:outerShdw blurRad="38100" dist="38100" dir="2700000" algn="tl">
                    <a:srgbClr val="000000">
                      <a:alpha val="43137"/>
                    </a:srgbClr>
                  </a:outerShdw>
                </a:effectLst>
                <a:latin typeface="CMR10"/>
              </a:rPr>
              <a:t> filters.</a:t>
            </a:r>
          </a:p>
          <a:p>
            <a:pPr algn="just"/>
            <a:r>
              <a:rPr lang="en-US" sz="2400" b="0" i="0" dirty="0">
                <a:solidFill>
                  <a:srgbClr val="FF0000"/>
                </a:solidFill>
                <a:effectLst>
                  <a:outerShdw blurRad="38100" dist="38100" dir="2700000" algn="tl">
                    <a:srgbClr val="000000">
                      <a:alpha val="43137"/>
                    </a:srgbClr>
                  </a:outerShdw>
                </a:effectLst>
                <a:latin typeface="CMR10"/>
              </a:rPr>
              <a:t>Linear</a:t>
            </a:r>
            <a:r>
              <a:rPr lang="en-US" sz="2400" b="0" i="0" dirty="0">
                <a:solidFill>
                  <a:srgbClr val="000000"/>
                </a:solidFill>
                <a:effectLst>
                  <a:outerShdw blurRad="38100" dist="38100" dir="2700000" algn="tl">
                    <a:srgbClr val="000000">
                      <a:alpha val="43137"/>
                    </a:srgbClr>
                  </a:outerShdw>
                </a:effectLst>
                <a:latin typeface="CMR10"/>
              </a:rPr>
              <a:t> filters include mean, Laplacian and Laplacian of Gaussian. </a:t>
            </a:r>
            <a:r>
              <a:rPr lang="en-US" sz="2400" b="0" i="0" dirty="0">
                <a:solidFill>
                  <a:srgbClr val="FF0000"/>
                </a:solidFill>
                <a:effectLst>
                  <a:outerShdw blurRad="38100" dist="38100" dir="2700000" algn="tl">
                    <a:srgbClr val="000000">
                      <a:alpha val="43137"/>
                    </a:srgbClr>
                  </a:outerShdw>
                </a:effectLst>
                <a:latin typeface="CMR10"/>
              </a:rPr>
              <a:t>Non-linear</a:t>
            </a:r>
            <a:r>
              <a:rPr lang="en-US" sz="2400" b="0" i="0" dirty="0">
                <a:solidFill>
                  <a:srgbClr val="000000"/>
                </a:solidFill>
                <a:effectLst>
                  <a:outerShdw blurRad="38100" dist="38100" dir="2700000" algn="tl">
                    <a:srgbClr val="000000">
                      <a:alpha val="43137"/>
                    </a:srgbClr>
                  </a:outerShdw>
                </a:effectLst>
                <a:latin typeface="CMR10"/>
              </a:rPr>
              <a:t> filters include median, maximum, minimum, Sobel, Prewitt and Canny filters.</a:t>
            </a:r>
          </a:p>
          <a:p>
            <a:pPr algn="just"/>
            <a:r>
              <a:rPr lang="en-US" sz="2400" dirty="0">
                <a:solidFill>
                  <a:srgbClr val="000000"/>
                </a:solidFill>
                <a:effectLst>
                  <a:outerShdw blurRad="38100" dist="38100" dir="2700000" algn="tl">
                    <a:srgbClr val="000000">
                      <a:alpha val="43137"/>
                    </a:srgbClr>
                  </a:outerShdw>
                </a:effectLst>
                <a:latin typeface="CMR10"/>
              </a:rPr>
              <a:t>Image enhancement can be accomplished in two domains: </a:t>
            </a:r>
            <a:r>
              <a:rPr lang="en-US" sz="2400" dirty="0">
                <a:solidFill>
                  <a:srgbClr val="FF0000"/>
                </a:solidFill>
                <a:effectLst>
                  <a:outerShdw blurRad="38100" dist="38100" dir="2700000" algn="tl">
                    <a:srgbClr val="000000">
                      <a:alpha val="43137"/>
                    </a:srgbClr>
                  </a:outerShdw>
                </a:effectLst>
                <a:latin typeface="CMR10"/>
              </a:rPr>
              <a:t>spatial</a:t>
            </a:r>
            <a:r>
              <a:rPr lang="en-US" sz="2400" dirty="0">
                <a:solidFill>
                  <a:srgbClr val="000000"/>
                </a:solidFill>
                <a:effectLst>
                  <a:outerShdw blurRad="38100" dist="38100" dir="2700000" algn="tl">
                    <a:srgbClr val="000000">
                      <a:alpha val="43137"/>
                    </a:srgbClr>
                  </a:outerShdw>
                </a:effectLst>
                <a:latin typeface="CMR10"/>
              </a:rPr>
              <a:t> and </a:t>
            </a:r>
            <a:r>
              <a:rPr lang="en-US" sz="2400" dirty="0">
                <a:solidFill>
                  <a:srgbClr val="FF0000"/>
                </a:solidFill>
                <a:effectLst>
                  <a:outerShdw blurRad="38100" dist="38100" dir="2700000" algn="tl">
                    <a:srgbClr val="000000">
                      <a:alpha val="43137"/>
                    </a:srgbClr>
                  </a:outerShdw>
                </a:effectLst>
                <a:latin typeface="CMR10"/>
              </a:rPr>
              <a:t>frequency</a:t>
            </a:r>
            <a:r>
              <a:rPr lang="en-US" sz="2400" dirty="0">
                <a:solidFill>
                  <a:srgbClr val="000000"/>
                </a:solidFill>
                <a:effectLst>
                  <a:outerShdw blurRad="38100" dist="38100" dir="2700000" algn="tl">
                    <a:srgbClr val="000000">
                      <a:alpha val="43137"/>
                    </a:srgbClr>
                  </a:outerShdw>
                </a:effectLst>
                <a:latin typeface="CMR10"/>
              </a:rPr>
              <a:t>.</a:t>
            </a:r>
          </a:p>
          <a:p>
            <a:pPr algn="just"/>
            <a:r>
              <a:rPr lang="en-US" sz="2400" dirty="0">
                <a:solidFill>
                  <a:srgbClr val="000000"/>
                </a:solidFill>
                <a:effectLst>
                  <a:outerShdw blurRad="38100" dist="38100" dir="2700000" algn="tl">
                    <a:srgbClr val="000000">
                      <a:alpha val="43137"/>
                    </a:srgbClr>
                  </a:outerShdw>
                </a:effectLst>
                <a:latin typeface="CMR10"/>
              </a:rPr>
              <a:t>The </a:t>
            </a:r>
            <a:r>
              <a:rPr lang="en-US" sz="2400" dirty="0">
                <a:solidFill>
                  <a:srgbClr val="FF0000"/>
                </a:solidFill>
                <a:effectLst>
                  <a:outerShdw blurRad="38100" dist="38100" dir="2700000" algn="tl">
                    <a:srgbClr val="000000">
                      <a:alpha val="43137"/>
                    </a:srgbClr>
                  </a:outerShdw>
                </a:effectLst>
                <a:latin typeface="CMR10"/>
              </a:rPr>
              <a:t>spatial domain </a:t>
            </a:r>
            <a:r>
              <a:rPr lang="en-US" sz="2400" dirty="0">
                <a:solidFill>
                  <a:srgbClr val="000000"/>
                </a:solidFill>
                <a:effectLst>
                  <a:outerShdw blurRad="38100" dist="38100" dir="2700000" algn="tl">
                    <a:srgbClr val="000000">
                      <a:alpha val="43137"/>
                    </a:srgbClr>
                  </a:outerShdw>
                </a:effectLst>
                <a:latin typeface="CMR10"/>
              </a:rPr>
              <a:t>constitutes all the </a:t>
            </a:r>
            <a:r>
              <a:rPr lang="en-US" sz="2400" dirty="0">
                <a:solidFill>
                  <a:srgbClr val="FF0000"/>
                </a:solidFill>
                <a:effectLst>
                  <a:outerShdw blurRad="38100" dist="38100" dir="2700000" algn="tl">
                    <a:srgbClr val="000000">
                      <a:alpha val="43137"/>
                    </a:srgbClr>
                  </a:outerShdw>
                </a:effectLst>
                <a:latin typeface="CMR10"/>
              </a:rPr>
              <a:t>pixels</a:t>
            </a:r>
            <a:r>
              <a:rPr lang="en-US" sz="2400" dirty="0">
                <a:solidFill>
                  <a:srgbClr val="000000"/>
                </a:solidFill>
                <a:effectLst>
                  <a:outerShdw blurRad="38100" dist="38100" dir="2700000" algn="tl">
                    <a:srgbClr val="000000">
                      <a:alpha val="43137"/>
                    </a:srgbClr>
                  </a:outerShdw>
                </a:effectLst>
                <a:latin typeface="CMR10"/>
              </a:rPr>
              <a:t> in an image. The domain over which the </a:t>
            </a:r>
            <a:r>
              <a:rPr lang="en-US" sz="2400" dirty="0">
                <a:solidFill>
                  <a:srgbClr val="FF0000"/>
                </a:solidFill>
                <a:effectLst>
                  <a:outerShdw blurRad="38100" dist="38100" dir="2700000" algn="tl">
                    <a:srgbClr val="000000">
                      <a:alpha val="43137"/>
                    </a:srgbClr>
                  </a:outerShdw>
                </a:effectLst>
                <a:latin typeface="CMR10"/>
              </a:rPr>
              <a:t>Fourier transformation </a:t>
            </a:r>
            <a:r>
              <a:rPr lang="en-US" sz="2400" dirty="0">
                <a:solidFill>
                  <a:srgbClr val="000000"/>
                </a:solidFill>
                <a:effectLst>
                  <a:outerShdw blurRad="38100" dist="38100" dir="2700000" algn="tl">
                    <a:srgbClr val="000000">
                      <a:alpha val="43137"/>
                    </a:srgbClr>
                  </a:outerShdw>
                </a:effectLst>
                <a:latin typeface="CMR10"/>
              </a:rPr>
              <a:t>of an image ranges is known as the </a:t>
            </a:r>
            <a:r>
              <a:rPr lang="en-US" sz="2400" dirty="0">
                <a:solidFill>
                  <a:srgbClr val="FF0000"/>
                </a:solidFill>
                <a:effectLst>
                  <a:outerShdw blurRad="38100" dist="38100" dir="2700000" algn="tl">
                    <a:srgbClr val="000000">
                      <a:alpha val="43137"/>
                    </a:srgbClr>
                  </a:outerShdw>
                </a:effectLst>
                <a:latin typeface="CMR10"/>
              </a:rPr>
              <a:t>frequency domain </a:t>
            </a:r>
            <a:r>
              <a:rPr lang="en-US" sz="2400" dirty="0">
                <a:solidFill>
                  <a:srgbClr val="000000"/>
                </a:solidFill>
                <a:effectLst>
                  <a:outerShdw blurRad="38100" dist="38100" dir="2700000" algn="tl">
                    <a:srgbClr val="000000">
                      <a:alpha val="43137"/>
                    </a:srgbClr>
                  </a:outerShdw>
                </a:effectLst>
                <a:latin typeface="CMR10"/>
              </a:rPr>
              <a:t>of the image.</a:t>
            </a:r>
            <a:endParaRPr lang="en-US" dirty="0"/>
          </a:p>
          <a:p>
            <a:pPr algn="just"/>
            <a:endParaRPr lang="en-US" dirty="0"/>
          </a:p>
        </p:txBody>
      </p:sp>
    </p:spTree>
    <p:extLst>
      <p:ext uri="{BB962C8B-B14F-4D97-AF65-F5344CB8AC3E}">
        <p14:creationId xmlns:p14="http://schemas.microsoft.com/office/powerpoint/2010/main" val="341325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Prewitt Filter</a:t>
            </a: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normAutofit/>
          </a:bodyPr>
          <a:lstStyle/>
          <a:p>
            <a:pPr algn="just"/>
            <a:r>
              <a:rPr lang="en-US" sz="2400" dirty="0">
                <a:solidFill>
                  <a:srgbClr val="000000"/>
                </a:solidFill>
                <a:effectLst>
                  <a:outerShdw blurRad="38100" dist="38100" dir="2700000" algn="tl">
                    <a:srgbClr val="000000">
                      <a:alpha val="43137"/>
                    </a:srgbClr>
                  </a:outerShdw>
                </a:effectLst>
                <a:latin typeface="CMR10"/>
              </a:rPr>
              <a:t>Another popular </a:t>
            </a:r>
            <a:r>
              <a:rPr lang="en-US" sz="2400" dirty="0">
                <a:solidFill>
                  <a:srgbClr val="FF0000"/>
                </a:solidFill>
                <a:effectLst>
                  <a:outerShdw blurRad="38100" dist="38100" dir="2700000" algn="tl">
                    <a:srgbClr val="000000">
                      <a:alpha val="43137"/>
                    </a:srgbClr>
                  </a:outerShdw>
                </a:effectLst>
                <a:latin typeface="CMR10"/>
              </a:rPr>
              <a:t>first derivative filter </a:t>
            </a:r>
            <a:r>
              <a:rPr lang="en-US" sz="2400" dirty="0">
                <a:solidFill>
                  <a:srgbClr val="000000"/>
                </a:solidFill>
                <a:effectLst>
                  <a:outerShdw blurRad="38100" dist="38100" dir="2700000" algn="tl">
                    <a:srgbClr val="000000">
                      <a:alpha val="43137"/>
                    </a:srgbClr>
                  </a:outerShdw>
                </a:effectLst>
                <a:latin typeface="CMR10"/>
              </a:rPr>
              <a:t>is </a:t>
            </a:r>
            <a:r>
              <a:rPr lang="en-US" sz="2400" dirty="0">
                <a:solidFill>
                  <a:srgbClr val="FF0000"/>
                </a:solidFill>
                <a:effectLst>
                  <a:outerShdw blurRad="38100" dist="38100" dir="2700000" algn="tl">
                    <a:srgbClr val="000000">
                      <a:alpha val="43137"/>
                    </a:srgbClr>
                  </a:outerShdw>
                </a:effectLst>
                <a:latin typeface="CMR10"/>
              </a:rPr>
              <a:t>Prewitt</a:t>
            </a:r>
            <a:r>
              <a:rPr lang="en-US" sz="2400" dirty="0">
                <a:solidFill>
                  <a:srgbClr val="000000"/>
                </a:solidFill>
                <a:effectLst>
                  <a:outerShdw blurRad="38100" dist="38100" dir="2700000" algn="tl">
                    <a:srgbClr val="000000">
                      <a:alpha val="43137"/>
                    </a:srgbClr>
                  </a:outerShdw>
                </a:effectLst>
                <a:latin typeface="CMR10"/>
              </a:rPr>
              <a:t>. The masks for the Prewitt filter are as follows:</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r>
              <a:rPr lang="en-US" sz="2400" dirty="0">
                <a:solidFill>
                  <a:srgbClr val="000000"/>
                </a:solidFill>
                <a:effectLst>
                  <a:outerShdw blurRad="38100" dist="38100" dir="2700000" algn="tl">
                    <a:srgbClr val="000000">
                      <a:alpha val="43137"/>
                    </a:srgbClr>
                  </a:outerShdw>
                </a:effectLst>
                <a:latin typeface="CMR10"/>
              </a:rPr>
              <a:t>As in the case of the Sobel filter, the sum of the coefficients in Prewitt is also 0. Hence this filter does not affect pixels with constant grayscale. However, the filter does not reduce noise like the Sobel filter.</a:t>
            </a: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7CD8FAB0-F4F0-4A75-94D6-DEBC1AD5C1D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567111" y="3000363"/>
            <a:ext cx="5057775" cy="962134"/>
          </a:xfrm>
          <a:prstGeom prst="rect">
            <a:avLst/>
          </a:prstGeom>
        </p:spPr>
      </p:pic>
    </p:spTree>
    <p:extLst>
      <p:ext uri="{BB962C8B-B14F-4D97-AF65-F5344CB8AC3E}">
        <p14:creationId xmlns:p14="http://schemas.microsoft.com/office/powerpoint/2010/main" val="1034883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Prewitt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7" name="Picture 6">
            <a:extLst>
              <a:ext uri="{FF2B5EF4-FFF2-40B4-BE49-F238E27FC236}">
                <a16:creationId xmlns:a16="http://schemas.microsoft.com/office/drawing/2014/main" id="{1F886F76-DC40-419B-B5A1-1819DDCB019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01937" y="2205492"/>
            <a:ext cx="9188125" cy="3950352"/>
          </a:xfrm>
          <a:prstGeom prst="rect">
            <a:avLst/>
          </a:prstGeom>
        </p:spPr>
      </p:pic>
    </p:spTree>
    <p:extLst>
      <p:ext uri="{BB962C8B-B14F-4D97-AF65-F5344CB8AC3E}">
        <p14:creationId xmlns:p14="http://schemas.microsoft.com/office/powerpoint/2010/main" val="970090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Sobel vs. Prewitt</a:t>
            </a:r>
          </a:p>
        </p:txBody>
      </p:sp>
      <p:grpSp>
        <p:nvGrpSpPr>
          <p:cNvPr id="9" name="Group 8">
            <a:extLst>
              <a:ext uri="{FF2B5EF4-FFF2-40B4-BE49-F238E27FC236}">
                <a16:creationId xmlns:a16="http://schemas.microsoft.com/office/drawing/2014/main" id="{D6DEE3E2-4F69-4ECF-85D5-094BE4004819}"/>
              </a:ext>
            </a:extLst>
          </p:cNvPr>
          <p:cNvGrpSpPr/>
          <p:nvPr/>
        </p:nvGrpSpPr>
        <p:grpSpPr>
          <a:xfrm>
            <a:off x="581192" y="2279340"/>
            <a:ext cx="11035810" cy="3730841"/>
            <a:chOff x="1504686" y="2465773"/>
            <a:chExt cx="5862569" cy="1981940"/>
          </a:xfrm>
        </p:grpSpPr>
        <p:pic>
          <p:nvPicPr>
            <p:cNvPr id="7" name="Picture 6">
              <a:extLst>
                <a:ext uri="{FF2B5EF4-FFF2-40B4-BE49-F238E27FC236}">
                  <a16:creationId xmlns:a16="http://schemas.microsoft.com/office/drawing/2014/main" id="{44F1D36F-7E2E-4BBD-A79C-C10F1BCFBEC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b="50939"/>
            <a:stretch/>
          </p:blipFill>
          <p:spPr>
            <a:xfrm>
              <a:off x="1504686" y="2592280"/>
              <a:ext cx="3346659" cy="1855433"/>
            </a:xfrm>
            <a:prstGeom prst="rect">
              <a:avLst/>
            </a:prstGeom>
          </p:spPr>
        </p:pic>
        <p:pic>
          <p:nvPicPr>
            <p:cNvPr id="8" name="Picture 7">
              <a:extLst>
                <a:ext uri="{FF2B5EF4-FFF2-40B4-BE49-F238E27FC236}">
                  <a16:creationId xmlns:a16="http://schemas.microsoft.com/office/drawing/2014/main" id="{3B4FBF50-0361-437E-B887-1A9DE0AC0FA5}"/>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1813" t="49022" r="12850"/>
            <a:stretch/>
          </p:blipFill>
          <p:spPr>
            <a:xfrm>
              <a:off x="4824711" y="2465773"/>
              <a:ext cx="2542544" cy="1944210"/>
            </a:xfrm>
            <a:prstGeom prst="rect">
              <a:avLst/>
            </a:prstGeom>
          </p:spPr>
        </p:pic>
      </p:grpSp>
    </p:spTree>
    <p:extLst>
      <p:ext uri="{BB962C8B-B14F-4D97-AF65-F5344CB8AC3E}">
        <p14:creationId xmlns:p14="http://schemas.microsoft.com/office/powerpoint/2010/main" val="2614012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Canny Filter</a:t>
            </a: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normAutofit fontScale="92500"/>
          </a:bodyPr>
          <a:lstStyle/>
          <a:p>
            <a:pPr algn="just"/>
            <a:r>
              <a:rPr lang="en-US" sz="2400" dirty="0">
                <a:solidFill>
                  <a:srgbClr val="000000"/>
                </a:solidFill>
                <a:effectLst>
                  <a:outerShdw blurRad="38100" dist="38100" dir="2700000" algn="tl">
                    <a:srgbClr val="000000">
                      <a:alpha val="43137"/>
                    </a:srgbClr>
                  </a:outerShdw>
                </a:effectLst>
                <a:latin typeface="CMR10"/>
              </a:rPr>
              <a:t>This filter uses </a:t>
            </a:r>
            <a:r>
              <a:rPr lang="en-US" sz="2400" dirty="0">
                <a:solidFill>
                  <a:srgbClr val="FF0000"/>
                </a:solidFill>
                <a:effectLst>
                  <a:outerShdw blurRad="38100" dist="38100" dir="2700000" algn="tl">
                    <a:srgbClr val="000000">
                      <a:alpha val="43137"/>
                    </a:srgbClr>
                  </a:outerShdw>
                </a:effectLst>
                <a:latin typeface="CMR10"/>
              </a:rPr>
              <a:t>three parameters </a:t>
            </a:r>
            <a:r>
              <a:rPr lang="en-US" sz="2400" dirty="0">
                <a:solidFill>
                  <a:srgbClr val="000000"/>
                </a:solidFill>
                <a:effectLst>
                  <a:outerShdw blurRad="38100" dist="38100" dir="2700000" algn="tl">
                    <a:srgbClr val="000000">
                      <a:alpha val="43137"/>
                    </a:srgbClr>
                  </a:outerShdw>
                </a:effectLst>
                <a:latin typeface="CMR10"/>
              </a:rPr>
              <a:t>to detect edges. The first parameter is the standard deviation, </a:t>
            </a:r>
            <a:r>
              <a:rPr lang="en-US" sz="2400" i="1" dirty="0">
                <a:solidFill>
                  <a:srgbClr val="FF0000"/>
                </a:solidFill>
                <a:effectLst>
                  <a:outerShdw blurRad="38100" dist="38100" dir="2700000" algn="tl">
                    <a:srgbClr val="000000">
                      <a:alpha val="43137"/>
                    </a:srgbClr>
                  </a:outerShdw>
                </a:effectLst>
                <a:latin typeface="CMR10"/>
              </a:rPr>
              <a:t>σ</a:t>
            </a:r>
            <a:r>
              <a:rPr lang="en-US" sz="2400" dirty="0">
                <a:solidFill>
                  <a:srgbClr val="000000"/>
                </a:solidFill>
                <a:effectLst>
                  <a:outerShdw blurRad="38100" dist="38100" dir="2700000" algn="tl">
                    <a:srgbClr val="000000">
                      <a:alpha val="43137"/>
                    </a:srgbClr>
                  </a:outerShdw>
                </a:effectLst>
                <a:latin typeface="CMR10"/>
              </a:rPr>
              <a:t>; for the Gaussian filter. The second and third parameters are the threshold values, </a:t>
            </a:r>
            <a:r>
              <a:rPr lang="en-US" sz="2400" i="1" dirty="0">
                <a:solidFill>
                  <a:srgbClr val="FF0000"/>
                </a:solidFill>
                <a:effectLst>
                  <a:outerShdw blurRad="38100" dist="38100" dir="2700000" algn="tl">
                    <a:srgbClr val="000000">
                      <a:alpha val="43137"/>
                    </a:srgbClr>
                  </a:outerShdw>
                </a:effectLst>
                <a:latin typeface="CMR10"/>
              </a:rPr>
              <a:t>t1</a:t>
            </a:r>
            <a:r>
              <a:rPr lang="en-US" sz="2400" dirty="0">
                <a:solidFill>
                  <a:srgbClr val="000000"/>
                </a:solidFill>
                <a:effectLst>
                  <a:outerShdw blurRad="38100" dist="38100" dir="2700000" algn="tl">
                    <a:srgbClr val="000000">
                      <a:alpha val="43137"/>
                    </a:srgbClr>
                  </a:outerShdw>
                </a:effectLst>
                <a:latin typeface="CMR10"/>
              </a:rPr>
              <a:t> and </a:t>
            </a:r>
            <a:r>
              <a:rPr lang="en-US" sz="2400" i="1" dirty="0">
                <a:solidFill>
                  <a:srgbClr val="FF0000"/>
                </a:solidFill>
                <a:effectLst>
                  <a:outerShdw blurRad="38100" dist="38100" dir="2700000" algn="tl">
                    <a:srgbClr val="000000">
                      <a:alpha val="43137"/>
                    </a:srgbClr>
                  </a:outerShdw>
                </a:effectLst>
                <a:latin typeface="CMR10"/>
              </a:rPr>
              <a:t>t2</a:t>
            </a:r>
            <a:r>
              <a:rPr lang="en-US" sz="2400" dirty="0">
                <a:solidFill>
                  <a:srgbClr val="000000"/>
                </a:solidFill>
                <a:effectLst>
                  <a:outerShdw blurRad="38100" dist="38100" dir="2700000" algn="tl">
                    <a:srgbClr val="000000">
                      <a:alpha val="43137"/>
                    </a:srgbClr>
                  </a:outerShdw>
                </a:effectLst>
                <a:latin typeface="CMR10"/>
              </a:rPr>
              <a:t>. The Canny filter can be best described by the following steps:</a:t>
            </a:r>
          </a:p>
          <a:p>
            <a:pPr marL="666900" lvl="1" indent="-342900" algn="just">
              <a:buFont typeface="+mj-lt"/>
              <a:buAutoNum type="arabicPeriod"/>
            </a:pPr>
            <a:r>
              <a:rPr lang="en-US" sz="1800" dirty="0">
                <a:solidFill>
                  <a:srgbClr val="000000"/>
                </a:solidFill>
                <a:latin typeface="CMR10"/>
              </a:rPr>
              <a:t>A </a:t>
            </a:r>
            <a:r>
              <a:rPr lang="en-US" sz="1800" dirty="0">
                <a:solidFill>
                  <a:srgbClr val="FF0000"/>
                </a:solidFill>
                <a:latin typeface="CMR10"/>
              </a:rPr>
              <a:t>Gaussian filter </a:t>
            </a:r>
            <a:r>
              <a:rPr lang="en-US" sz="1800" dirty="0">
                <a:solidFill>
                  <a:srgbClr val="000000"/>
                </a:solidFill>
                <a:latin typeface="CMR10"/>
              </a:rPr>
              <a:t>is used on the image for smoothing.</a:t>
            </a:r>
          </a:p>
          <a:p>
            <a:pPr marL="666900" lvl="1" indent="-342900" algn="just">
              <a:buFont typeface="+mj-lt"/>
              <a:buAutoNum type="arabicPeriod"/>
            </a:pPr>
            <a:r>
              <a:rPr lang="en-US" sz="1800" dirty="0">
                <a:solidFill>
                  <a:srgbClr val="000000"/>
                </a:solidFill>
                <a:latin typeface="CMR10"/>
              </a:rPr>
              <a:t>For each pixel, the </a:t>
            </a:r>
            <a:r>
              <a:rPr lang="en-US" sz="1800" dirty="0">
                <a:solidFill>
                  <a:srgbClr val="FF0000"/>
                </a:solidFill>
                <a:latin typeface="CMR10"/>
              </a:rPr>
              <a:t>magnitude of the gradient</a:t>
            </a:r>
            <a:r>
              <a:rPr lang="en-US" sz="1800" dirty="0">
                <a:solidFill>
                  <a:srgbClr val="000000"/>
                </a:solidFill>
                <a:latin typeface="CMR10"/>
              </a:rPr>
              <a:t> and the corresponding direction are computed.</a:t>
            </a:r>
          </a:p>
          <a:p>
            <a:pPr marL="666900" lvl="1" indent="-342900" algn="just">
              <a:buFont typeface="+mj-lt"/>
              <a:buAutoNum type="arabicPeriod"/>
            </a:pPr>
            <a:r>
              <a:rPr lang="en-US" sz="1800" dirty="0">
                <a:solidFill>
                  <a:srgbClr val="000000"/>
                </a:solidFill>
                <a:latin typeface="CMR10"/>
              </a:rPr>
              <a:t>To identify edge points and suppress others, only </a:t>
            </a:r>
            <a:r>
              <a:rPr lang="en-US" sz="1800" dirty="0">
                <a:solidFill>
                  <a:srgbClr val="FF0000"/>
                </a:solidFill>
                <a:latin typeface="CMR10"/>
              </a:rPr>
              <a:t>maximum points </a:t>
            </a:r>
            <a:r>
              <a:rPr lang="en-US" sz="1800" dirty="0">
                <a:solidFill>
                  <a:srgbClr val="000000"/>
                </a:solidFill>
                <a:latin typeface="CMR10"/>
              </a:rPr>
              <a:t>(ridge points) are retained and other pixels are assigned a value of zero. This process is known as non-maximal suppression (</a:t>
            </a:r>
            <a:r>
              <a:rPr lang="en-US" sz="1800" dirty="0">
                <a:solidFill>
                  <a:srgbClr val="FF0000"/>
                </a:solidFill>
                <a:latin typeface="CMR10"/>
              </a:rPr>
              <a:t>NMS</a:t>
            </a:r>
            <a:r>
              <a:rPr lang="en-US" sz="1800" dirty="0">
                <a:solidFill>
                  <a:srgbClr val="000000"/>
                </a:solidFill>
                <a:latin typeface="CMR10"/>
              </a:rPr>
              <a:t>). </a:t>
            </a:r>
          </a:p>
          <a:p>
            <a:pPr marL="666900" lvl="1" indent="-342900">
              <a:buFont typeface="+mj-lt"/>
              <a:buAutoNum type="arabicPeriod"/>
            </a:pPr>
            <a:r>
              <a:rPr lang="en-US" sz="1800" dirty="0">
                <a:solidFill>
                  <a:srgbClr val="FF0000"/>
                </a:solidFill>
                <a:latin typeface="CMR10"/>
              </a:rPr>
              <a:t>Ridge pixels </a:t>
            </a:r>
            <a:r>
              <a:rPr lang="en-US" sz="1800" dirty="0">
                <a:solidFill>
                  <a:srgbClr val="000000"/>
                </a:solidFill>
                <a:latin typeface="CMR10"/>
              </a:rPr>
              <a:t>with values </a:t>
            </a:r>
            <a:r>
              <a:rPr lang="en-US" sz="1800" dirty="0">
                <a:solidFill>
                  <a:schemeClr val="tx1"/>
                </a:solidFill>
                <a:latin typeface="CMR10"/>
              </a:rPr>
              <a:t>greater</a:t>
            </a:r>
            <a:r>
              <a:rPr lang="en-US" sz="1800" dirty="0">
                <a:solidFill>
                  <a:srgbClr val="000000"/>
                </a:solidFill>
                <a:latin typeface="CMR10"/>
              </a:rPr>
              <a:t> than the high threshold are classified as </a:t>
            </a:r>
            <a:r>
              <a:rPr lang="en-US" sz="1800" dirty="0">
                <a:solidFill>
                  <a:srgbClr val="FF0000"/>
                </a:solidFill>
                <a:latin typeface="CMR10"/>
              </a:rPr>
              <a:t>strong</a:t>
            </a:r>
            <a:r>
              <a:rPr lang="en-US" sz="1800" dirty="0">
                <a:solidFill>
                  <a:srgbClr val="000000"/>
                </a:solidFill>
                <a:latin typeface="CMR10"/>
              </a:rPr>
              <a:t> edge pixels, whereas the ridge pixels between low threshold and high threshold are called </a:t>
            </a:r>
            <a:r>
              <a:rPr lang="en-US" sz="1800" dirty="0">
                <a:solidFill>
                  <a:srgbClr val="FF0000"/>
                </a:solidFill>
                <a:latin typeface="CMR10"/>
              </a:rPr>
              <a:t>weak</a:t>
            </a:r>
            <a:r>
              <a:rPr lang="en-US" sz="1800" dirty="0">
                <a:solidFill>
                  <a:srgbClr val="000000"/>
                </a:solidFill>
                <a:latin typeface="CMR10"/>
              </a:rPr>
              <a:t> edge pixels. </a:t>
            </a:r>
          </a:p>
          <a:p>
            <a:pPr marL="666900" lvl="1" indent="-342900">
              <a:buFont typeface="+mj-lt"/>
              <a:buAutoNum type="arabicPeriod"/>
            </a:pPr>
            <a:r>
              <a:rPr lang="en-US" sz="1800" dirty="0">
                <a:solidFill>
                  <a:srgbClr val="000000"/>
                </a:solidFill>
                <a:latin typeface="CMR10"/>
              </a:rPr>
              <a:t>In the last step, the </a:t>
            </a:r>
            <a:r>
              <a:rPr lang="en-US" sz="1800" dirty="0">
                <a:solidFill>
                  <a:srgbClr val="FF0000"/>
                </a:solidFill>
                <a:latin typeface="CMR10"/>
              </a:rPr>
              <a:t>weak</a:t>
            </a:r>
            <a:r>
              <a:rPr lang="en-US" sz="1800" dirty="0">
                <a:solidFill>
                  <a:srgbClr val="000000"/>
                </a:solidFill>
                <a:latin typeface="CMR10"/>
              </a:rPr>
              <a:t> edge pixels are </a:t>
            </a:r>
            <a:r>
              <a:rPr lang="en-US" sz="1800" dirty="0">
                <a:solidFill>
                  <a:srgbClr val="FF0000"/>
                </a:solidFill>
                <a:latin typeface="CMR10"/>
              </a:rPr>
              <a:t>8-connected</a:t>
            </a:r>
            <a:r>
              <a:rPr lang="en-US" sz="1800" dirty="0">
                <a:solidFill>
                  <a:srgbClr val="000000"/>
                </a:solidFill>
                <a:latin typeface="CMR10"/>
              </a:rPr>
              <a:t> with </a:t>
            </a:r>
            <a:r>
              <a:rPr lang="en-US" sz="1800" dirty="0">
                <a:solidFill>
                  <a:srgbClr val="FF0000"/>
                </a:solidFill>
                <a:latin typeface="CMR10"/>
              </a:rPr>
              <a:t>strong</a:t>
            </a:r>
            <a:r>
              <a:rPr lang="en-US" sz="1800" dirty="0">
                <a:solidFill>
                  <a:srgbClr val="000000"/>
                </a:solidFill>
                <a:latin typeface="CMR10"/>
              </a:rPr>
              <a:t> edge pixels.</a:t>
            </a:r>
          </a:p>
        </p:txBody>
      </p:sp>
    </p:spTree>
    <p:extLst>
      <p:ext uri="{BB962C8B-B14F-4D97-AF65-F5344CB8AC3E}">
        <p14:creationId xmlns:p14="http://schemas.microsoft.com/office/powerpoint/2010/main" val="906133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Canny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9" name="Picture 8">
            <a:extLst>
              <a:ext uri="{FF2B5EF4-FFF2-40B4-BE49-F238E27FC236}">
                <a16:creationId xmlns:a16="http://schemas.microsoft.com/office/drawing/2014/main" id="{3F8DE17B-0C7D-417D-AA05-2021C7D739D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16084" y="2392833"/>
            <a:ext cx="7158361" cy="3695511"/>
          </a:xfrm>
          <a:prstGeom prst="rect">
            <a:avLst/>
          </a:prstGeom>
        </p:spPr>
      </p:pic>
      <p:pic>
        <p:nvPicPr>
          <p:cNvPr id="11" name="Picture 10">
            <a:extLst>
              <a:ext uri="{FF2B5EF4-FFF2-40B4-BE49-F238E27FC236}">
                <a16:creationId xmlns:a16="http://schemas.microsoft.com/office/drawing/2014/main" id="{B3906E2B-392C-45DA-962E-5D4112136AD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17555" y="2454979"/>
            <a:ext cx="4198529" cy="2168254"/>
          </a:xfrm>
          <a:prstGeom prst="rect">
            <a:avLst/>
          </a:prstGeom>
          <a:ln w="19050">
            <a:solidFill>
              <a:schemeClr val="tx1"/>
            </a:solidFill>
            <a:prstDash val="dash"/>
          </a:ln>
        </p:spPr>
      </p:pic>
    </p:spTree>
    <p:extLst>
      <p:ext uri="{BB962C8B-B14F-4D97-AF65-F5344CB8AC3E}">
        <p14:creationId xmlns:p14="http://schemas.microsoft.com/office/powerpoint/2010/main" val="22492773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Laplacian Filter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normAutofit lnSpcReduction="10000"/>
              </a:bodyPr>
              <a:lstStyle/>
              <a:p>
                <a:pPr algn="just"/>
                <a:r>
                  <a:rPr lang="en-US" sz="2400" dirty="0">
                    <a:solidFill>
                      <a:srgbClr val="000000"/>
                    </a:solidFill>
                    <a:effectLst>
                      <a:outerShdw blurRad="38100" dist="38100" dir="2700000" algn="tl">
                        <a:srgbClr val="000000">
                          <a:alpha val="43137"/>
                        </a:srgbClr>
                      </a:outerShdw>
                    </a:effectLst>
                    <a:latin typeface="CMR10"/>
                  </a:rPr>
                  <a:t>One of the most popular </a:t>
                </a:r>
                <a:r>
                  <a:rPr lang="en-US" sz="2400" dirty="0">
                    <a:solidFill>
                      <a:srgbClr val="FF0000"/>
                    </a:solidFill>
                    <a:effectLst>
                      <a:outerShdw blurRad="38100" dist="38100" dir="2700000" algn="tl">
                        <a:srgbClr val="000000">
                          <a:alpha val="43137"/>
                        </a:srgbClr>
                      </a:outerShdw>
                    </a:effectLst>
                    <a:latin typeface="CMR10"/>
                  </a:rPr>
                  <a:t>second derivative filters </a:t>
                </a:r>
                <a:r>
                  <a:rPr lang="en-US" sz="2400" dirty="0">
                    <a:solidFill>
                      <a:srgbClr val="000000"/>
                    </a:solidFill>
                    <a:effectLst>
                      <a:outerShdw blurRad="38100" dist="38100" dir="2700000" algn="tl">
                        <a:srgbClr val="000000">
                          <a:alpha val="43137"/>
                        </a:srgbClr>
                      </a:outerShdw>
                    </a:effectLst>
                    <a:latin typeface="CMR10"/>
                  </a:rPr>
                  <a:t>is the </a:t>
                </a:r>
                <a:r>
                  <a:rPr lang="en-US" sz="2400" dirty="0">
                    <a:solidFill>
                      <a:srgbClr val="FF0000"/>
                    </a:solidFill>
                    <a:effectLst>
                      <a:outerShdw blurRad="38100" dist="38100" dir="2700000" algn="tl">
                        <a:srgbClr val="000000">
                          <a:alpha val="43137"/>
                        </a:srgbClr>
                      </a:outerShdw>
                    </a:effectLst>
                    <a:latin typeface="CMR10"/>
                  </a:rPr>
                  <a:t>Laplacian</a:t>
                </a:r>
                <a:r>
                  <a:rPr lang="en-US" sz="2400" dirty="0">
                    <a:solidFill>
                      <a:srgbClr val="000000"/>
                    </a:solidFill>
                    <a:effectLst>
                      <a:outerShdw blurRad="38100" dist="38100" dir="2700000" algn="tl">
                        <a:srgbClr val="000000">
                          <a:alpha val="43137"/>
                        </a:srgbClr>
                      </a:outerShdw>
                    </a:effectLst>
                    <a:latin typeface="CMR10"/>
                  </a:rPr>
                  <a:t>. The Laplacian of a continuous function is given by:</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r>
                  <a:rPr lang="en-US" sz="2400" dirty="0">
                    <a:solidFill>
                      <a:srgbClr val="000000"/>
                    </a:solidFill>
                    <a:effectLst>
                      <a:outerShdw blurRad="38100" dist="38100" dir="2700000" algn="tl">
                        <a:srgbClr val="000000">
                          <a:alpha val="43137"/>
                        </a:srgbClr>
                      </a:outerShdw>
                    </a:effectLst>
                    <a:latin typeface="CMR10"/>
                  </a:rPr>
                  <a:t>Where </a:t>
                </a:r>
                <a14:m>
                  <m:oMath xmlns:m="http://schemas.openxmlformats.org/officeDocument/2006/math">
                    <m:f>
                      <m:f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fPr>
                      <m:num>
                        <m:sSup>
                          <m:sSup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sSupPr>
                          <m:e>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m:t>
                            </m:r>
                          </m:e>
                          <m:sup>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2</m:t>
                            </m:r>
                          </m:sup>
                        </m:sSup>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𝑓</m:t>
                        </m:r>
                      </m:num>
                      <m:den>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m:t>
                        </m:r>
                        <m:sSup>
                          <m:sSup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sSupPr>
                          <m:e>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𝑥</m:t>
                            </m:r>
                          </m:e>
                          <m:sup>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2</m:t>
                            </m:r>
                          </m:sup>
                        </m:sSup>
                      </m:den>
                    </m:f>
                  </m:oMath>
                </a14:m>
                <a:r>
                  <a:rPr lang="en-US" sz="2400" dirty="0">
                    <a:solidFill>
                      <a:srgbClr val="000000"/>
                    </a:solidFill>
                    <a:effectLst>
                      <a:outerShdw blurRad="38100" dist="38100" dir="2700000" algn="tl">
                        <a:srgbClr val="000000">
                          <a:alpha val="43137"/>
                        </a:srgbClr>
                      </a:outerShdw>
                    </a:effectLst>
                    <a:latin typeface="CMR10"/>
                  </a:rPr>
                  <a:t> is the second partial derivative of </a:t>
                </a:r>
                <a:r>
                  <a:rPr lang="en-US" sz="2400" i="1" dirty="0">
                    <a:solidFill>
                      <a:srgbClr val="000000"/>
                    </a:solidFill>
                    <a:effectLst>
                      <a:outerShdw blurRad="38100" dist="38100" dir="2700000" algn="tl">
                        <a:srgbClr val="000000">
                          <a:alpha val="43137"/>
                        </a:srgbClr>
                      </a:outerShdw>
                    </a:effectLst>
                    <a:latin typeface="CMR10"/>
                  </a:rPr>
                  <a:t>f</a:t>
                </a:r>
                <a:r>
                  <a:rPr lang="en-US" sz="2400" dirty="0">
                    <a:solidFill>
                      <a:srgbClr val="000000"/>
                    </a:solidFill>
                    <a:effectLst>
                      <a:outerShdw blurRad="38100" dist="38100" dir="2700000" algn="tl">
                        <a:srgbClr val="000000">
                          <a:alpha val="43137"/>
                        </a:srgbClr>
                      </a:outerShdw>
                    </a:effectLst>
                    <a:latin typeface="CMR10"/>
                  </a:rPr>
                  <a:t> in the </a:t>
                </a:r>
                <a:r>
                  <a:rPr lang="en-US" sz="2400" i="1" dirty="0">
                    <a:solidFill>
                      <a:srgbClr val="000000"/>
                    </a:solidFill>
                    <a:effectLst>
                      <a:outerShdw blurRad="38100" dist="38100" dir="2700000" algn="tl">
                        <a:srgbClr val="000000">
                          <a:alpha val="43137"/>
                        </a:srgbClr>
                      </a:outerShdw>
                    </a:effectLst>
                    <a:latin typeface="CMR10"/>
                  </a:rPr>
                  <a:t>x</a:t>
                </a:r>
                <a:r>
                  <a:rPr lang="en-US" sz="2400" dirty="0">
                    <a:solidFill>
                      <a:srgbClr val="000000"/>
                    </a:solidFill>
                    <a:effectLst>
                      <a:outerShdw blurRad="38100" dist="38100" dir="2700000" algn="tl">
                        <a:srgbClr val="000000">
                          <a:alpha val="43137"/>
                        </a:srgbClr>
                      </a:outerShdw>
                    </a:effectLst>
                    <a:latin typeface="CMR10"/>
                  </a:rPr>
                  <a:t> direction represents a change of </a:t>
                </a:r>
                <a14:m>
                  <m:oMath xmlns:m="http://schemas.openxmlformats.org/officeDocument/2006/math">
                    <m:f>
                      <m:f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fPr>
                      <m:num>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m:t>
                        </m:r>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𝑓</m:t>
                        </m:r>
                      </m:num>
                      <m:den>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m:t>
                        </m:r>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𝑥</m:t>
                        </m:r>
                      </m:den>
                    </m:f>
                  </m:oMath>
                </a14:m>
                <a:r>
                  <a:rPr lang="en-US" sz="2400" dirty="0">
                    <a:solidFill>
                      <a:srgbClr val="000000"/>
                    </a:solidFill>
                    <a:effectLst>
                      <a:outerShdw blurRad="38100" dist="38100" dir="2700000" algn="tl">
                        <a:srgbClr val="000000">
                          <a:alpha val="43137"/>
                        </a:srgbClr>
                      </a:outerShdw>
                    </a:effectLst>
                    <a:latin typeface="CMR10"/>
                  </a:rPr>
                  <a:t> along the horizontal direction and </a:t>
                </a:r>
                <a14:m>
                  <m:oMath xmlns:m="http://schemas.openxmlformats.org/officeDocument/2006/math">
                    <m:f>
                      <m:f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fPr>
                      <m:num>
                        <m:sSup>
                          <m:sSup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sSupPr>
                          <m:e>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m:t>
                            </m:r>
                          </m:e>
                          <m:sup>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2</m:t>
                            </m:r>
                          </m:sup>
                        </m:sSup>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𝑓</m:t>
                        </m:r>
                      </m:num>
                      <m:den>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m:t>
                        </m:r>
                        <m:sSup>
                          <m:sSup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sSupPr>
                          <m:e>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𝑦</m:t>
                            </m:r>
                          </m:e>
                          <m:sup>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2</m:t>
                            </m:r>
                          </m:sup>
                        </m:sSup>
                      </m:den>
                    </m:f>
                  </m:oMath>
                </a14:m>
                <a:r>
                  <a:rPr lang="en-US" sz="2400" dirty="0">
                    <a:solidFill>
                      <a:srgbClr val="000000"/>
                    </a:solidFill>
                    <a:effectLst>
                      <a:outerShdw blurRad="38100" dist="38100" dir="2700000" algn="tl">
                        <a:srgbClr val="000000">
                          <a:alpha val="43137"/>
                        </a:srgbClr>
                      </a:outerShdw>
                    </a:effectLst>
                    <a:latin typeface="CMR10"/>
                  </a:rPr>
                  <a:t> is the second partial derivative of </a:t>
                </a:r>
                <a:r>
                  <a:rPr lang="en-US" sz="2400" i="1" dirty="0">
                    <a:solidFill>
                      <a:srgbClr val="000000"/>
                    </a:solidFill>
                    <a:effectLst>
                      <a:outerShdw blurRad="38100" dist="38100" dir="2700000" algn="tl">
                        <a:srgbClr val="000000">
                          <a:alpha val="43137"/>
                        </a:srgbClr>
                      </a:outerShdw>
                    </a:effectLst>
                    <a:latin typeface="CMR10"/>
                  </a:rPr>
                  <a:t>f</a:t>
                </a:r>
                <a:r>
                  <a:rPr lang="en-US" sz="2400" dirty="0">
                    <a:solidFill>
                      <a:srgbClr val="000000"/>
                    </a:solidFill>
                    <a:effectLst>
                      <a:outerShdw blurRad="38100" dist="38100" dir="2700000" algn="tl">
                        <a:srgbClr val="000000">
                          <a:alpha val="43137"/>
                        </a:srgbClr>
                      </a:outerShdw>
                    </a:effectLst>
                    <a:latin typeface="CMR10"/>
                  </a:rPr>
                  <a:t> in the </a:t>
                </a:r>
                <a:r>
                  <a:rPr lang="en-US" sz="2400" i="1" dirty="0">
                    <a:solidFill>
                      <a:srgbClr val="000000"/>
                    </a:solidFill>
                    <a:effectLst>
                      <a:outerShdw blurRad="38100" dist="38100" dir="2700000" algn="tl">
                        <a:srgbClr val="000000">
                          <a:alpha val="43137"/>
                        </a:srgbClr>
                      </a:outerShdw>
                    </a:effectLst>
                    <a:latin typeface="CMR10"/>
                  </a:rPr>
                  <a:t>y</a:t>
                </a:r>
                <a:r>
                  <a:rPr lang="en-US" sz="2400" dirty="0">
                    <a:solidFill>
                      <a:srgbClr val="000000"/>
                    </a:solidFill>
                    <a:effectLst>
                      <a:outerShdw blurRad="38100" dist="38100" dir="2700000" algn="tl">
                        <a:srgbClr val="000000">
                          <a:alpha val="43137"/>
                        </a:srgbClr>
                      </a:outerShdw>
                    </a:effectLst>
                    <a:latin typeface="CMR10"/>
                  </a:rPr>
                  <a:t> direction represents a change of </a:t>
                </a:r>
                <a14:m>
                  <m:oMath xmlns:m="http://schemas.openxmlformats.org/officeDocument/2006/math">
                    <m:f>
                      <m:fPr>
                        <m:ctrlPr>
                          <a:rPr lang="en-US" sz="2400" i="1">
                            <a:solidFill>
                              <a:srgbClr val="000000"/>
                            </a:solidFill>
                            <a:effectLst>
                              <a:outerShdw blurRad="38100" dist="38100" dir="2700000" algn="tl">
                                <a:srgbClr val="000000">
                                  <a:alpha val="43137"/>
                                </a:srgbClr>
                              </a:outerShdw>
                            </a:effectLst>
                            <a:latin typeface="Cambria Math" panose="02040503050406030204" pitchFamily="18" charset="0"/>
                          </a:rPr>
                        </m:ctrlPr>
                      </m:fPr>
                      <m:num>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m:t>
                        </m:r>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𝑓</m:t>
                        </m:r>
                      </m:num>
                      <m:den>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m:t>
                        </m:r>
                        <m:r>
                          <a:rPr lang="en-US" sz="2400">
                            <a:solidFill>
                              <a:srgbClr val="000000"/>
                            </a:solidFill>
                            <a:effectLst>
                              <a:outerShdw blurRad="38100" dist="38100" dir="2700000" algn="tl">
                                <a:srgbClr val="000000">
                                  <a:alpha val="43137"/>
                                </a:srgbClr>
                              </a:outerShdw>
                            </a:effectLst>
                            <a:latin typeface="Cambria Math" panose="02040503050406030204" pitchFamily="18" charset="0"/>
                          </a:rPr>
                          <m:t>𝑦</m:t>
                        </m:r>
                      </m:den>
                    </m:f>
                  </m:oMath>
                </a14:m>
                <a:r>
                  <a:rPr lang="en-US" sz="2400" dirty="0">
                    <a:solidFill>
                      <a:srgbClr val="000000"/>
                    </a:solidFill>
                    <a:effectLst>
                      <a:outerShdw blurRad="38100" dist="38100" dir="2700000" algn="tl">
                        <a:srgbClr val="000000">
                          <a:alpha val="43137"/>
                        </a:srgbClr>
                      </a:outerShdw>
                    </a:effectLst>
                    <a:latin typeface="CMR10"/>
                  </a:rPr>
                  <a:t> along the vertical direction.</a:t>
                </a:r>
              </a:p>
            </p:txBody>
          </p:sp>
        </mc:Choice>
        <mc:Fallback xmlns="">
          <p:sp>
            <p:nvSpPr>
              <p:cNvPr id="3" name="Content Placeholder 2">
                <a:extLst>
                  <a:ext uri="{FF2B5EF4-FFF2-40B4-BE49-F238E27FC236}">
                    <a16:creationId xmlns:a16="http://schemas.microsoft.com/office/drawing/2014/main" id="{BC679540-8CD8-4456-A679-62D38601472C}"/>
                  </a:ext>
                </a:extLst>
              </p:cNvPr>
              <p:cNvSpPr>
                <a:spLocks noGrp="1" noRot="1" noChangeAspect="1" noMove="1" noResize="1" noEditPoints="1" noAdjustHandles="1" noChangeArrowheads="1" noChangeShapeType="1" noTextEdit="1"/>
              </p:cNvSpPr>
              <p:nvPr>
                <p:ph idx="1"/>
              </p:nvPr>
            </p:nvSpPr>
            <p:spPr>
              <a:blipFill>
                <a:blip r:embed="rId2"/>
                <a:stretch>
                  <a:fillRect l="-608" t="-498" r="-116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B832A17-F53D-40B2-B8A8-0B46E205474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895319" y="3167552"/>
            <a:ext cx="2401359" cy="852095"/>
          </a:xfrm>
          <a:prstGeom prst="rect">
            <a:avLst/>
          </a:prstGeom>
        </p:spPr>
      </p:pic>
    </p:spTree>
    <p:extLst>
      <p:ext uri="{BB962C8B-B14F-4D97-AF65-F5344CB8AC3E}">
        <p14:creationId xmlns:p14="http://schemas.microsoft.com/office/powerpoint/2010/main" val="254591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Laplacian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grpSp>
        <p:nvGrpSpPr>
          <p:cNvPr id="10" name="Group 9">
            <a:extLst>
              <a:ext uri="{FF2B5EF4-FFF2-40B4-BE49-F238E27FC236}">
                <a16:creationId xmlns:a16="http://schemas.microsoft.com/office/drawing/2014/main" id="{8FB0C58A-4EAD-46DA-84C6-52A858F98617}"/>
              </a:ext>
            </a:extLst>
          </p:cNvPr>
          <p:cNvGrpSpPr/>
          <p:nvPr/>
        </p:nvGrpSpPr>
        <p:grpSpPr>
          <a:xfrm>
            <a:off x="580033" y="2483258"/>
            <a:ext cx="6841699" cy="2856396"/>
            <a:chOff x="3027285" y="2374106"/>
            <a:chExt cx="6063449" cy="2531478"/>
          </a:xfrm>
        </p:grpSpPr>
        <p:pic>
          <p:nvPicPr>
            <p:cNvPr id="7" name="Picture 6">
              <a:extLst>
                <a:ext uri="{FF2B5EF4-FFF2-40B4-BE49-F238E27FC236}">
                  <a16:creationId xmlns:a16="http://schemas.microsoft.com/office/drawing/2014/main" id="{A55B08DA-0FEF-43D9-8013-5B21EBA4748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27285" y="2374106"/>
              <a:ext cx="6058795" cy="1265739"/>
            </a:xfrm>
            <a:prstGeom prst="rect">
              <a:avLst/>
            </a:prstGeom>
          </p:spPr>
        </p:pic>
        <p:pic>
          <p:nvPicPr>
            <p:cNvPr id="9" name="Picture 8">
              <a:extLst>
                <a:ext uri="{FF2B5EF4-FFF2-40B4-BE49-F238E27FC236}">
                  <a16:creationId xmlns:a16="http://schemas.microsoft.com/office/drawing/2014/main" id="{39854FD7-4E12-469C-A2EC-A977036DEA2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027286" y="3639845"/>
              <a:ext cx="6063448" cy="1265739"/>
            </a:xfrm>
            <a:prstGeom prst="rect">
              <a:avLst/>
            </a:prstGeom>
          </p:spPr>
        </p:pic>
      </p:grpSp>
      <p:grpSp>
        <p:nvGrpSpPr>
          <p:cNvPr id="18" name="Group 17">
            <a:extLst>
              <a:ext uri="{FF2B5EF4-FFF2-40B4-BE49-F238E27FC236}">
                <a16:creationId xmlns:a16="http://schemas.microsoft.com/office/drawing/2014/main" id="{18A39CAA-F5BB-4ED4-BAEE-77C1C7E94813}"/>
              </a:ext>
            </a:extLst>
          </p:cNvPr>
          <p:cNvGrpSpPr/>
          <p:nvPr/>
        </p:nvGrpSpPr>
        <p:grpSpPr>
          <a:xfrm>
            <a:off x="7421732" y="4001655"/>
            <a:ext cx="4651899" cy="1337999"/>
            <a:chOff x="7048870" y="3184120"/>
            <a:chExt cx="4651899" cy="1337999"/>
          </a:xfrm>
        </p:grpSpPr>
        <p:grpSp>
          <p:nvGrpSpPr>
            <p:cNvPr id="16" name="Group 15">
              <a:extLst>
                <a:ext uri="{FF2B5EF4-FFF2-40B4-BE49-F238E27FC236}">
                  <a16:creationId xmlns:a16="http://schemas.microsoft.com/office/drawing/2014/main" id="{CFEBF1B7-1A69-424C-B454-10543C0EAA35}"/>
                </a:ext>
              </a:extLst>
            </p:cNvPr>
            <p:cNvGrpSpPr/>
            <p:nvPr/>
          </p:nvGrpSpPr>
          <p:grpSpPr>
            <a:xfrm>
              <a:off x="7560815" y="3553452"/>
              <a:ext cx="3659375" cy="968667"/>
              <a:chOff x="6096000" y="2523141"/>
              <a:chExt cx="3659375" cy="968667"/>
            </a:xfrm>
          </p:grpSpPr>
          <p:pic>
            <p:nvPicPr>
              <p:cNvPr id="13" name="Picture 12">
                <a:extLst>
                  <a:ext uri="{FF2B5EF4-FFF2-40B4-BE49-F238E27FC236}">
                    <a16:creationId xmlns:a16="http://schemas.microsoft.com/office/drawing/2014/main" id="{9B18AB31-E9D5-4C49-806D-B277D7D992D8}"/>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l="68117"/>
              <a:stretch/>
            </p:blipFill>
            <p:spPr>
              <a:xfrm>
                <a:off x="8071115" y="2523141"/>
                <a:ext cx="1684260" cy="968667"/>
              </a:xfrm>
              <a:prstGeom prst="rect">
                <a:avLst/>
              </a:prstGeom>
            </p:spPr>
          </p:pic>
          <p:pic>
            <p:nvPicPr>
              <p:cNvPr id="14" name="Picture 13">
                <a:extLst>
                  <a:ext uri="{FF2B5EF4-FFF2-40B4-BE49-F238E27FC236}">
                    <a16:creationId xmlns:a16="http://schemas.microsoft.com/office/drawing/2014/main" id="{5DF09ED6-01EE-48B9-8598-F8024C3D9ACD}"/>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Lst>
              </a:blip>
              <a:srcRect r="67902"/>
              <a:stretch/>
            </p:blipFill>
            <p:spPr>
              <a:xfrm>
                <a:off x="6096000" y="2523141"/>
                <a:ext cx="1695635" cy="968667"/>
              </a:xfrm>
              <a:prstGeom prst="rect">
                <a:avLst/>
              </a:prstGeom>
            </p:spPr>
          </p:pic>
        </p:grpSp>
        <p:sp>
          <p:nvSpPr>
            <p:cNvPr id="17" name="TextBox 16">
              <a:extLst>
                <a:ext uri="{FF2B5EF4-FFF2-40B4-BE49-F238E27FC236}">
                  <a16:creationId xmlns:a16="http://schemas.microsoft.com/office/drawing/2014/main" id="{1FB4D295-586A-43E5-8B1F-DF195CA7D6CB}"/>
                </a:ext>
              </a:extLst>
            </p:cNvPr>
            <p:cNvSpPr txBox="1"/>
            <p:nvPr/>
          </p:nvSpPr>
          <p:spPr>
            <a:xfrm>
              <a:off x="7048870" y="3184120"/>
              <a:ext cx="4651899" cy="369332"/>
            </a:xfrm>
            <a:prstGeom prst="rect">
              <a:avLst/>
            </a:prstGeom>
            <a:noFill/>
          </p:spPr>
          <p:txBody>
            <a:bodyPr wrap="square" rtlCol="0">
              <a:spAutoFit/>
            </a:bodyPr>
            <a:lstStyle/>
            <a:p>
              <a:pPr algn="ctr"/>
              <a:r>
                <a:rPr lang="en-US" sz="1800" b="0" i="0" dirty="0">
                  <a:solidFill>
                    <a:srgbClr val="000000"/>
                  </a:solidFill>
                  <a:effectLst/>
                  <a:latin typeface="CMR10"/>
                </a:rPr>
                <a:t>Most widely used Laplacian masks</a:t>
              </a:r>
              <a:r>
                <a:rPr lang="en-US" dirty="0"/>
                <a:t> </a:t>
              </a:r>
            </a:p>
          </p:txBody>
        </p:sp>
      </p:grpSp>
    </p:spTree>
    <p:extLst>
      <p:ext uri="{BB962C8B-B14F-4D97-AF65-F5344CB8AC3E}">
        <p14:creationId xmlns:p14="http://schemas.microsoft.com/office/powerpoint/2010/main" val="3580769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Laplacian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7" name="Picture 6">
            <a:extLst>
              <a:ext uri="{FF2B5EF4-FFF2-40B4-BE49-F238E27FC236}">
                <a16:creationId xmlns:a16="http://schemas.microsoft.com/office/drawing/2014/main" id="{F420ED11-923F-4B94-A0A9-C88FBABE4E1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71393" y="2389080"/>
            <a:ext cx="8249214" cy="3766764"/>
          </a:xfrm>
          <a:prstGeom prst="rect">
            <a:avLst/>
          </a:prstGeom>
        </p:spPr>
      </p:pic>
    </p:spTree>
    <p:extLst>
      <p:ext uri="{BB962C8B-B14F-4D97-AF65-F5344CB8AC3E}">
        <p14:creationId xmlns:p14="http://schemas.microsoft.com/office/powerpoint/2010/main" val="3950035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Noise in Derivative </a:t>
            </a: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a:xfrm>
            <a:off x="581193" y="2180496"/>
            <a:ext cx="4690601" cy="3678303"/>
          </a:xfrm>
        </p:spPr>
        <p:txBody>
          <a:bodyPr/>
          <a:lstStyle/>
          <a:p>
            <a:pPr algn="just"/>
            <a:r>
              <a:rPr lang="en-US" sz="2400" dirty="0">
                <a:solidFill>
                  <a:srgbClr val="000000"/>
                </a:solidFill>
                <a:effectLst>
                  <a:outerShdw blurRad="38100" dist="38100" dir="2700000" algn="tl">
                    <a:srgbClr val="000000">
                      <a:alpha val="43137"/>
                    </a:srgbClr>
                  </a:outerShdw>
                </a:effectLst>
                <a:latin typeface="CMR10"/>
              </a:rPr>
              <a:t>A derivative filter adds </a:t>
            </a:r>
            <a:r>
              <a:rPr lang="en-US" sz="2400" dirty="0">
                <a:solidFill>
                  <a:srgbClr val="FF0000"/>
                </a:solidFill>
                <a:effectLst>
                  <a:outerShdw blurRad="38100" dist="38100" dir="2700000" algn="tl">
                    <a:srgbClr val="000000">
                      <a:alpha val="43137"/>
                    </a:srgbClr>
                  </a:outerShdw>
                </a:effectLst>
                <a:latin typeface="CMR10"/>
              </a:rPr>
              <a:t>noise</a:t>
            </a:r>
            <a:r>
              <a:rPr lang="en-US" sz="2400" dirty="0">
                <a:solidFill>
                  <a:srgbClr val="000000"/>
                </a:solidFill>
                <a:effectLst>
                  <a:outerShdw blurRad="38100" dist="38100" dir="2700000" algn="tl">
                    <a:srgbClr val="000000">
                      <a:alpha val="43137"/>
                    </a:srgbClr>
                  </a:outerShdw>
                </a:effectLst>
                <a:latin typeface="CMR10"/>
              </a:rPr>
              <a:t> to an image. The effect is magnified when the first derivative image is differentiated again (to obtain a </a:t>
            </a:r>
            <a:r>
              <a:rPr lang="en-US" sz="2400" dirty="0">
                <a:solidFill>
                  <a:srgbClr val="FF0000"/>
                </a:solidFill>
                <a:effectLst>
                  <a:outerShdw blurRad="38100" dist="38100" dir="2700000" algn="tl">
                    <a:srgbClr val="000000">
                      <a:alpha val="43137"/>
                    </a:srgbClr>
                  </a:outerShdw>
                </a:effectLst>
                <a:latin typeface="CMR10"/>
              </a:rPr>
              <a:t>second derivative</a:t>
            </a:r>
            <a:r>
              <a:rPr lang="en-US" sz="2400" dirty="0">
                <a:solidFill>
                  <a:srgbClr val="000000"/>
                </a:solidFill>
                <a:effectLst>
                  <a:outerShdw blurRad="38100" dist="38100" dir="2700000" algn="tl">
                    <a:srgbClr val="000000">
                      <a:alpha val="43137"/>
                    </a:srgbClr>
                  </a:outerShdw>
                </a:effectLst>
                <a:latin typeface="CMR10"/>
              </a:rPr>
              <a:t>) as in the case of second derivative filters.</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BC2C757A-4E2B-47CD-8E4C-C2B781BFD9A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271794" y="2409468"/>
            <a:ext cx="6587588" cy="3746376"/>
          </a:xfrm>
          <a:prstGeom prst="rect">
            <a:avLst/>
          </a:prstGeom>
        </p:spPr>
      </p:pic>
    </p:spTree>
    <p:extLst>
      <p:ext uri="{BB962C8B-B14F-4D97-AF65-F5344CB8AC3E}">
        <p14:creationId xmlns:p14="http://schemas.microsoft.com/office/powerpoint/2010/main" val="2181470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Laplacian of Gaussian Filter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normAutofit/>
              </a:bodyPr>
              <a:lstStyle/>
              <a:p>
                <a:pPr algn="just"/>
                <a:r>
                  <a:rPr lang="en-US" sz="2400" dirty="0">
                    <a:solidFill>
                      <a:srgbClr val="000000"/>
                    </a:solidFill>
                    <a:effectLst>
                      <a:outerShdw blurRad="38100" dist="38100" dir="2700000" algn="tl">
                        <a:srgbClr val="000000">
                          <a:alpha val="43137"/>
                        </a:srgbClr>
                      </a:outerShdw>
                    </a:effectLst>
                    <a:latin typeface="CMR10"/>
                  </a:rPr>
                  <a:t>To offset the </a:t>
                </a:r>
                <a:r>
                  <a:rPr lang="en-US" sz="2400" dirty="0">
                    <a:solidFill>
                      <a:srgbClr val="FF0000"/>
                    </a:solidFill>
                    <a:effectLst>
                      <a:outerShdw blurRad="38100" dist="38100" dir="2700000" algn="tl">
                        <a:srgbClr val="000000">
                          <a:alpha val="43137"/>
                        </a:srgbClr>
                      </a:outerShdw>
                    </a:effectLst>
                    <a:latin typeface="CMR10"/>
                  </a:rPr>
                  <a:t>noise effect </a:t>
                </a:r>
                <a:r>
                  <a:rPr lang="en-US" sz="2400" dirty="0">
                    <a:solidFill>
                      <a:srgbClr val="000000"/>
                    </a:solidFill>
                    <a:effectLst>
                      <a:outerShdw blurRad="38100" dist="38100" dir="2700000" algn="tl">
                        <a:srgbClr val="000000">
                          <a:alpha val="43137"/>
                        </a:srgbClr>
                      </a:outerShdw>
                    </a:effectLst>
                    <a:latin typeface="CMR10"/>
                  </a:rPr>
                  <a:t>from the </a:t>
                </a:r>
                <a:r>
                  <a:rPr lang="en-US" sz="2400" dirty="0">
                    <a:solidFill>
                      <a:srgbClr val="FF0000"/>
                    </a:solidFill>
                    <a:effectLst>
                      <a:outerShdw blurRad="38100" dist="38100" dir="2700000" algn="tl">
                        <a:srgbClr val="000000">
                          <a:alpha val="43137"/>
                        </a:srgbClr>
                      </a:outerShdw>
                    </a:effectLst>
                    <a:latin typeface="CMR10"/>
                  </a:rPr>
                  <a:t>Laplacian</a:t>
                </a:r>
                <a:r>
                  <a:rPr lang="en-US" sz="2400" dirty="0">
                    <a:solidFill>
                      <a:srgbClr val="000000"/>
                    </a:solidFill>
                    <a:effectLst>
                      <a:outerShdw blurRad="38100" dist="38100" dir="2700000" algn="tl">
                        <a:srgbClr val="000000">
                          <a:alpha val="43137"/>
                        </a:srgbClr>
                      </a:outerShdw>
                    </a:effectLst>
                    <a:latin typeface="CMR10"/>
                  </a:rPr>
                  <a:t>, a </a:t>
                </a:r>
                <a:r>
                  <a:rPr lang="en-US" sz="2400" dirty="0">
                    <a:solidFill>
                      <a:srgbClr val="FF0000"/>
                    </a:solidFill>
                    <a:effectLst>
                      <a:outerShdw blurRad="38100" dist="38100" dir="2700000" algn="tl">
                        <a:srgbClr val="000000">
                          <a:alpha val="43137"/>
                        </a:srgbClr>
                      </a:outerShdw>
                    </a:effectLst>
                    <a:latin typeface="CMR10"/>
                  </a:rPr>
                  <a:t>smoothing</a:t>
                </a:r>
                <a:r>
                  <a:rPr lang="en-US" sz="2400" dirty="0">
                    <a:solidFill>
                      <a:srgbClr val="000000"/>
                    </a:solidFill>
                    <a:effectLst>
                      <a:outerShdw blurRad="38100" dist="38100" dir="2700000" algn="tl">
                        <a:srgbClr val="000000">
                          <a:alpha val="43137"/>
                        </a:srgbClr>
                      </a:outerShdw>
                    </a:effectLst>
                    <a:latin typeface="CMR10"/>
                  </a:rPr>
                  <a:t> function, </a:t>
                </a:r>
                <a:r>
                  <a:rPr lang="en-US" sz="2400" dirty="0">
                    <a:solidFill>
                      <a:srgbClr val="FF0000"/>
                    </a:solidFill>
                    <a:effectLst>
                      <a:outerShdw blurRad="38100" dist="38100" dir="2700000" algn="tl">
                        <a:srgbClr val="000000">
                          <a:alpha val="43137"/>
                        </a:srgbClr>
                      </a:outerShdw>
                    </a:effectLst>
                    <a:latin typeface="CMR10"/>
                  </a:rPr>
                  <a:t>Gaussian</a:t>
                </a:r>
                <a:r>
                  <a:rPr lang="en-US" sz="2400" dirty="0">
                    <a:solidFill>
                      <a:srgbClr val="000000"/>
                    </a:solidFill>
                    <a:effectLst>
                      <a:outerShdw blurRad="38100" dist="38100" dir="2700000" algn="tl">
                        <a:srgbClr val="000000">
                          <a:alpha val="43137"/>
                        </a:srgbClr>
                      </a:outerShdw>
                    </a:effectLst>
                    <a:latin typeface="CMR10"/>
                  </a:rPr>
                  <a:t>, is used along with the Laplacian. While the Laplacian calculates the zero-crossing and determines the edges, the Gaussian smooths the noise induced by the second derivative.</a:t>
                </a:r>
              </a:p>
              <a:p>
                <a:pPr algn="just"/>
                <a:r>
                  <a:rPr lang="en-US" sz="2400" dirty="0">
                    <a:solidFill>
                      <a:srgbClr val="000000"/>
                    </a:solidFill>
                    <a:effectLst>
                      <a:outerShdw blurRad="38100" dist="38100" dir="2700000" algn="tl">
                        <a:srgbClr val="000000">
                          <a:alpha val="43137"/>
                        </a:srgbClr>
                      </a:outerShdw>
                    </a:effectLst>
                    <a:latin typeface="CMR10"/>
                  </a:rPr>
                  <a:t>The Gaussian function is given by:</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r>
                  <a:rPr lang="en-US" sz="2400" dirty="0">
                    <a:solidFill>
                      <a:srgbClr val="000000"/>
                    </a:solidFill>
                    <a:effectLst>
                      <a:outerShdw blurRad="38100" dist="38100" dir="2700000" algn="tl">
                        <a:srgbClr val="000000">
                          <a:alpha val="43137"/>
                        </a:srgbClr>
                      </a:outerShdw>
                    </a:effectLst>
                    <a:latin typeface="CMR10"/>
                  </a:rPr>
                  <a:t>Where </a:t>
                </a:r>
                <a14:m>
                  <m:oMath xmlns:m="http://schemas.openxmlformats.org/officeDocument/2006/math">
                    <m:sSup>
                      <m:sSupPr>
                        <m:ctrlPr>
                          <a:rPr lang="en-US" sz="2400" i="1" smtClean="0">
                            <a:solidFill>
                              <a:srgbClr val="000000"/>
                            </a:solidFill>
                            <a:effectLst>
                              <a:outerShdw blurRad="38100" dist="38100" dir="2700000" algn="tl">
                                <a:srgbClr val="000000">
                                  <a:alpha val="43137"/>
                                </a:srgbClr>
                              </a:outerShdw>
                            </a:effectLst>
                            <a:latin typeface="Cambria Math" panose="02040503050406030204" pitchFamily="18" charset="0"/>
                          </a:rPr>
                        </m:ctrlPr>
                      </m:sSupPr>
                      <m:e>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𝑟</m:t>
                        </m:r>
                      </m:e>
                      <m:sup>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2</m:t>
                        </m:r>
                      </m:sup>
                    </m:sSup>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m:t>
                    </m:r>
                    <m:sSup>
                      <m:sSupPr>
                        <m:ctrlP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ctrlPr>
                      </m:sSupPr>
                      <m:e>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𝑥</m:t>
                        </m:r>
                      </m:e>
                      <m:sup>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2</m:t>
                        </m:r>
                      </m:sup>
                    </m:sSup>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m:t>
                    </m:r>
                    <m:sSup>
                      <m:sSupPr>
                        <m:ctrlP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ctrlPr>
                      </m:sSupPr>
                      <m:e>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𝑦</m:t>
                        </m:r>
                      </m:e>
                      <m:sup>
                        <m:r>
                          <a:rPr lang="en-US" sz="2400" b="0" i="1" smtClean="0">
                            <a:solidFill>
                              <a:srgbClr val="000000"/>
                            </a:solidFill>
                            <a:effectLst>
                              <a:outerShdw blurRad="38100" dist="38100" dir="2700000" algn="tl">
                                <a:srgbClr val="000000">
                                  <a:alpha val="43137"/>
                                </a:srgbClr>
                              </a:outerShdw>
                            </a:effectLst>
                            <a:latin typeface="Cambria Math" panose="02040503050406030204" pitchFamily="18" charset="0"/>
                          </a:rPr>
                          <m:t>2</m:t>
                        </m:r>
                      </m:sup>
                    </m:sSup>
                  </m:oMath>
                </a14:m>
                <a:r>
                  <a:rPr lang="en-US" sz="2400" dirty="0">
                    <a:solidFill>
                      <a:srgbClr val="000000"/>
                    </a:solidFill>
                    <a:effectLst>
                      <a:outerShdw blurRad="38100" dist="38100" dir="2700000" algn="tl">
                        <a:srgbClr val="000000">
                          <a:alpha val="43137"/>
                        </a:srgbClr>
                      </a:outerShdw>
                    </a:effectLst>
                    <a:latin typeface="CMR10"/>
                  </a:rPr>
                  <a:t> and </a:t>
                </a:r>
                <a:r>
                  <a:rPr lang="el-GR" sz="2400" i="1" dirty="0">
                    <a:solidFill>
                      <a:srgbClr val="000000"/>
                    </a:solidFill>
                    <a:effectLst>
                      <a:outerShdw blurRad="38100" dist="38100" dir="2700000" algn="tl">
                        <a:srgbClr val="000000">
                          <a:alpha val="43137"/>
                        </a:srgbClr>
                      </a:outerShdw>
                    </a:effectLst>
                    <a:latin typeface="CMR10"/>
                  </a:rPr>
                  <a:t>σ</a:t>
                </a:r>
                <a:r>
                  <a:rPr lang="en-US" sz="2400" dirty="0">
                    <a:solidFill>
                      <a:srgbClr val="000000"/>
                    </a:solidFill>
                    <a:effectLst>
                      <a:outerShdw blurRad="38100" dist="38100" dir="2700000" algn="tl">
                        <a:srgbClr val="000000">
                          <a:alpha val="43137"/>
                        </a:srgbClr>
                      </a:outerShdw>
                    </a:effectLst>
                    <a:latin typeface="CMR10"/>
                  </a:rPr>
                  <a:t> is the standard deviation. </a:t>
                </a:r>
              </a:p>
            </p:txBody>
          </p:sp>
        </mc:Choice>
        <mc:Fallback xmlns="">
          <p:sp>
            <p:nvSpPr>
              <p:cNvPr id="3" name="Content Placeholder 2">
                <a:extLst>
                  <a:ext uri="{FF2B5EF4-FFF2-40B4-BE49-F238E27FC236}">
                    <a16:creationId xmlns:a16="http://schemas.microsoft.com/office/drawing/2014/main" id="{BC679540-8CD8-4456-A679-62D38601472C}"/>
                  </a:ext>
                </a:extLst>
              </p:cNvPr>
              <p:cNvSpPr>
                <a:spLocks noGrp="1" noRot="1" noChangeAspect="1" noMove="1" noResize="1" noEditPoints="1" noAdjustHandles="1" noChangeArrowheads="1" noChangeShapeType="1" noTextEdit="1"/>
              </p:cNvSpPr>
              <p:nvPr>
                <p:ph idx="1"/>
              </p:nvPr>
            </p:nvSpPr>
            <p:spPr>
              <a:blipFill>
                <a:blip r:embed="rId2"/>
                <a:stretch>
                  <a:fillRect l="-608" t="-663" r="-1105" b="-3814"/>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0FF6C7F-2209-442B-9C7C-36858F7E9AA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009508" y="4339243"/>
            <a:ext cx="2172981" cy="951523"/>
          </a:xfrm>
          <a:prstGeom prst="rect">
            <a:avLst/>
          </a:prstGeom>
        </p:spPr>
      </p:pic>
    </p:spTree>
    <p:extLst>
      <p:ext uri="{BB962C8B-B14F-4D97-AF65-F5344CB8AC3E}">
        <p14:creationId xmlns:p14="http://schemas.microsoft.com/office/powerpoint/2010/main" val="3203813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16C9-8A38-4EFD-9A1C-135E52E1A43E}"/>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Filtering</a:t>
            </a:r>
          </a:p>
        </p:txBody>
      </p:sp>
      <p:sp>
        <p:nvSpPr>
          <p:cNvPr id="3" name="Content Placeholder 2">
            <a:extLst>
              <a:ext uri="{FF2B5EF4-FFF2-40B4-BE49-F238E27FC236}">
                <a16:creationId xmlns:a16="http://schemas.microsoft.com/office/drawing/2014/main" id="{073BB19A-7079-4D20-82F7-B2002F6ED980}"/>
              </a:ext>
            </a:extLst>
          </p:cNvPr>
          <p:cNvSpPr>
            <a:spLocks noGrp="1"/>
          </p:cNvSpPr>
          <p:nvPr>
            <p:ph idx="1"/>
          </p:nvPr>
        </p:nvSpPr>
        <p:spPr/>
        <p:txBody>
          <a:bodyPr/>
          <a:lstStyle/>
          <a:p>
            <a:pPr algn="just"/>
            <a:r>
              <a:rPr lang="en-US" sz="2400" dirty="0">
                <a:solidFill>
                  <a:srgbClr val="000000"/>
                </a:solidFill>
                <a:effectLst>
                  <a:outerShdw blurRad="38100" dist="38100" dir="2700000" algn="tl">
                    <a:srgbClr val="000000">
                      <a:alpha val="43137"/>
                    </a:srgbClr>
                  </a:outerShdw>
                </a:effectLst>
                <a:latin typeface="CMR10"/>
              </a:rPr>
              <a:t>An image processing filter removes </a:t>
            </a:r>
            <a:r>
              <a:rPr lang="en-US" sz="2400" dirty="0">
                <a:solidFill>
                  <a:srgbClr val="FF0000"/>
                </a:solidFill>
                <a:effectLst>
                  <a:outerShdw blurRad="38100" dist="38100" dir="2700000" algn="tl">
                    <a:srgbClr val="000000">
                      <a:alpha val="43137"/>
                    </a:srgbClr>
                  </a:outerShdw>
                </a:effectLst>
                <a:latin typeface="CMR10"/>
              </a:rPr>
              <a:t>undesired features</a:t>
            </a:r>
            <a:r>
              <a:rPr lang="en-US" sz="2400" dirty="0">
                <a:solidFill>
                  <a:srgbClr val="000000"/>
                </a:solidFill>
                <a:effectLst>
                  <a:outerShdw blurRad="38100" dist="38100" dir="2700000" algn="tl">
                    <a:srgbClr val="000000">
                      <a:alpha val="43137"/>
                    </a:srgbClr>
                  </a:outerShdw>
                </a:effectLst>
                <a:latin typeface="CMR10"/>
              </a:rPr>
              <a:t> (such as </a:t>
            </a:r>
            <a:r>
              <a:rPr lang="en-US" sz="2400" dirty="0">
                <a:solidFill>
                  <a:srgbClr val="FF0000"/>
                </a:solidFill>
                <a:effectLst>
                  <a:outerShdw blurRad="38100" dist="38100" dir="2700000" algn="tl">
                    <a:srgbClr val="000000">
                      <a:alpha val="43137"/>
                    </a:srgbClr>
                  </a:outerShdw>
                </a:effectLst>
                <a:latin typeface="CMR10"/>
              </a:rPr>
              <a:t>noise</a:t>
            </a:r>
            <a:r>
              <a:rPr lang="en-US" sz="2400" dirty="0">
                <a:solidFill>
                  <a:srgbClr val="000000"/>
                </a:solidFill>
                <a:effectLst>
                  <a:outerShdw blurRad="38100" dist="38100" dir="2700000" algn="tl">
                    <a:srgbClr val="000000">
                      <a:alpha val="43137"/>
                    </a:srgbClr>
                  </a:outerShdw>
                </a:effectLst>
                <a:latin typeface="CMR10"/>
              </a:rPr>
              <a:t>) from an image. Each filter has a specific utility and is designed to either remove a type of noise or to enhance certain aspects of the image.</a:t>
            </a:r>
          </a:p>
          <a:p>
            <a:pPr algn="just"/>
            <a:r>
              <a:rPr lang="en-US" sz="2400" dirty="0">
                <a:solidFill>
                  <a:srgbClr val="000000"/>
                </a:solidFill>
                <a:effectLst>
                  <a:outerShdw blurRad="38100" dist="38100" dir="2700000" algn="tl">
                    <a:srgbClr val="000000">
                      <a:alpha val="43137"/>
                    </a:srgbClr>
                  </a:outerShdw>
                </a:effectLst>
                <a:latin typeface="CMR10"/>
              </a:rPr>
              <a:t>For filtering, a </a:t>
            </a:r>
            <a:r>
              <a:rPr lang="en-US" sz="2400" dirty="0">
                <a:solidFill>
                  <a:srgbClr val="FF0000"/>
                </a:solidFill>
                <a:effectLst>
                  <a:outerShdw blurRad="38100" dist="38100" dir="2700000" algn="tl">
                    <a:srgbClr val="000000">
                      <a:alpha val="43137"/>
                    </a:srgbClr>
                  </a:outerShdw>
                </a:effectLst>
                <a:latin typeface="CMR10"/>
              </a:rPr>
              <a:t>filter</a:t>
            </a:r>
            <a:r>
              <a:rPr lang="en-US" sz="2400" dirty="0">
                <a:solidFill>
                  <a:srgbClr val="000000"/>
                </a:solidFill>
                <a:effectLst>
                  <a:outerShdw blurRad="38100" dist="38100" dir="2700000" algn="tl">
                    <a:srgbClr val="000000">
                      <a:alpha val="43137"/>
                    </a:srgbClr>
                  </a:outerShdw>
                </a:effectLst>
                <a:latin typeface="CMR10"/>
              </a:rPr>
              <a:t> or </a:t>
            </a:r>
            <a:r>
              <a:rPr lang="en-US" sz="2400" dirty="0">
                <a:solidFill>
                  <a:srgbClr val="FF0000"/>
                </a:solidFill>
                <a:effectLst>
                  <a:outerShdw blurRad="38100" dist="38100" dir="2700000" algn="tl">
                    <a:srgbClr val="000000">
                      <a:alpha val="43137"/>
                    </a:srgbClr>
                  </a:outerShdw>
                </a:effectLst>
                <a:latin typeface="CMR10"/>
              </a:rPr>
              <a:t>mask</a:t>
            </a:r>
            <a:r>
              <a:rPr lang="en-US" sz="2400" dirty="0">
                <a:solidFill>
                  <a:srgbClr val="000000"/>
                </a:solidFill>
                <a:effectLst>
                  <a:outerShdw blurRad="38100" dist="38100" dir="2700000" algn="tl">
                    <a:srgbClr val="000000">
                      <a:alpha val="43137"/>
                    </a:srgbClr>
                  </a:outerShdw>
                </a:effectLst>
                <a:latin typeface="CMR10"/>
              </a:rPr>
              <a:t> is used. It is usually a two-dimensional square window that moves across the image affecting only one pixel at a time.</a:t>
            </a:r>
          </a:p>
          <a:p>
            <a:pPr algn="just"/>
            <a:r>
              <a:rPr lang="en-US" sz="2400" dirty="0">
                <a:solidFill>
                  <a:srgbClr val="000000"/>
                </a:solidFill>
                <a:effectLst>
                  <a:outerShdw blurRad="38100" dist="38100" dir="2700000" algn="tl">
                    <a:srgbClr val="000000">
                      <a:alpha val="43137"/>
                    </a:srgbClr>
                  </a:outerShdw>
                </a:effectLst>
                <a:latin typeface="CMR10"/>
              </a:rPr>
              <a:t>Each number in the filter is known as a </a:t>
            </a:r>
            <a:r>
              <a:rPr lang="en-US" sz="2400" dirty="0">
                <a:solidFill>
                  <a:srgbClr val="FF0000"/>
                </a:solidFill>
                <a:effectLst>
                  <a:outerShdw blurRad="38100" dist="38100" dir="2700000" algn="tl">
                    <a:srgbClr val="000000">
                      <a:alpha val="43137"/>
                    </a:srgbClr>
                  </a:outerShdw>
                </a:effectLst>
                <a:latin typeface="CMR10"/>
              </a:rPr>
              <a:t>coefficient</a:t>
            </a:r>
            <a:r>
              <a:rPr lang="en-US" sz="2400" dirty="0">
                <a:solidFill>
                  <a:srgbClr val="000000"/>
                </a:solidFill>
                <a:effectLst>
                  <a:outerShdw blurRad="38100" dist="38100" dir="2700000" algn="tl">
                    <a:srgbClr val="000000">
                      <a:alpha val="43137"/>
                    </a:srgbClr>
                  </a:outerShdw>
                </a:effectLst>
                <a:latin typeface="CMR10"/>
              </a:rPr>
              <a:t>. Let us consider a 3-by-3 filter:</a:t>
            </a:r>
          </a:p>
          <a:p>
            <a:pPr algn="just"/>
            <a:endParaRPr lang="en-US" sz="2400" dirty="0">
              <a:solidFill>
                <a:srgbClr val="000000"/>
              </a:solidFill>
              <a:effectLst>
                <a:outerShdw blurRad="38100" dist="38100" dir="2700000" algn="tl">
                  <a:srgbClr val="000000">
                    <a:alpha val="43137"/>
                  </a:srgbClr>
                </a:outerShdw>
              </a:effectLst>
              <a:latin typeface="CMR10"/>
            </a:endParaRPr>
          </a:p>
          <a:p>
            <a:endParaRPr lang="en-US" dirty="0"/>
          </a:p>
        </p:txBody>
      </p:sp>
      <p:pic>
        <p:nvPicPr>
          <p:cNvPr id="5" name="Picture 4">
            <a:extLst>
              <a:ext uri="{FF2B5EF4-FFF2-40B4-BE49-F238E27FC236}">
                <a16:creationId xmlns:a16="http://schemas.microsoft.com/office/drawing/2014/main" id="{764A38B7-C105-41E0-A1B9-CF3F36503D70}"/>
              </a:ext>
            </a:extLst>
          </p:cNvPr>
          <p:cNvPicPr>
            <a:picLocks noChangeAspect="1"/>
          </p:cNvPicPr>
          <p:nvPr/>
        </p:nvPicPr>
        <p:blipFill>
          <a:blip r:embed="rId2"/>
          <a:stretch>
            <a:fillRect/>
          </a:stretch>
        </p:blipFill>
        <p:spPr>
          <a:xfrm>
            <a:off x="5237500" y="5111879"/>
            <a:ext cx="1716997" cy="1043965"/>
          </a:xfrm>
          <a:prstGeom prst="rect">
            <a:avLst/>
          </a:prstGeom>
        </p:spPr>
      </p:pic>
    </p:spTree>
    <p:extLst>
      <p:ext uri="{BB962C8B-B14F-4D97-AF65-F5344CB8AC3E}">
        <p14:creationId xmlns:p14="http://schemas.microsoft.com/office/powerpoint/2010/main" val="4131723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Laplacian of Gaussian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lstStyle/>
          <a:p>
            <a:pPr algn="just"/>
            <a:r>
              <a:rPr lang="en-US" sz="2400" dirty="0">
                <a:solidFill>
                  <a:srgbClr val="000000"/>
                </a:solidFill>
                <a:effectLst>
                  <a:outerShdw blurRad="38100" dist="38100" dir="2700000" algn="tl">
                    <a:srgbClr val="000000">
                      <a:alpha val="43137"/>
                    </a:srgbClr>
                  </a:outerShdw>
                </a:effectLst>
                <a:latin typeface="CMR10"/>
              </a:rPr>
              <a:t>The Laplacian convolved with Gaussian is known as the </a:t>
            </a:r>
            <a:r>
              <a:rPr lang="en-US" sz="2400" dirty="0">
                <a:solidFill>
                  <a:srgbClr val="FF0000"/>
                </a:solidFill>
                <a:effectLst>
                  <a:outerShdw blurRad="38100" dist="38100" dir="2700000" algn="tl">
                    <a:srgbClr val="000000">
                      <a:alpha val="43137"/>
                    </a:srgbClr>
                  </a:outerShdw>
                </a:effectLst>
                <a:latin typeface="CMR10"/>
              </a:rPr>
              <a:t>Laplacian of Gaussian </a:t>
            </a:r>
            <a:r>
              <a:rPr lang="en-US" sz="2400" dirty="0">
                <a:solidFill>
                  <a:srgbClr val="000000"/>
                </a:solidFill>
                <a:effectLst>
                  <a:outerShdw blurRad="38100" dist="38100" dir="2700000" algn="tl">
                    <a:srgbClr val="000000">
                      <a:alpha val="43137"/>
                    </a:srgbClr>
                  </a:outerShdw>
                </a:effectLst>
                <a:latin typeface="CMR10"/>
              </a:rPr>
              <a:t>and is denoted by </a:t>
            </a:r>
            <a:r>
              <a:rPr lang="en-US" sz="2400" dirty="0" err="1">
                <a:solidFill>
                  <a:srgbClr val="FF0000"/>
                </a:solidFill>
                <a:effectLst>
                  <a:outerShdw blurRad="38100" dist="38100" dir="2700000" algn="tl">
                    <a:srgbClr val="000000">
                      <a:alpha val="43137"/>
                    </a:srgbClr>
                  </a:outerShdw>
                </a:effectLst>
                <a:latin typeface="CMR10"/>
              </a:rPr>
              <a:t>LoG</a:t>
            </a:r>
            <a:r>
              <a:rPr lang="en-US" sz="2400" dirty="0">
                <a:solidFill>
                  <a:srgbClr val="000000"/>
                </a:solidFill>
                <a:effectLst>
                  <a:outerShdw blurRad="38100" dist="38100" dir="2700000" algn="tl">
                    <a:srgbClr val="000000">
                      <a:alpha val="43137"/>
                    </a:srgbClr>
                  </a:outerShdw>
                </a:effectLst>
                <a:latin typeface="CMR10"/>
              </a:rPr>
              <a:t>. Since the Laplacian is the second derivative, the </a:t>
            </a:r>
            <a:r>
              <a:rPr lang="en-US" sz="2400" dirty="0" err="1">
                <a:solidFill>
                  <a:srgbClr val="000000"/>
                </a:solidFill>
                <a:effectLst>
                  <a:outerShdw blurRad="38100" dist="38100" dir="2700000" algn="tl">
                    <a:srgbClr val="000000">
                      <a:alpha val="43137"/>
                    </a:srgbClr>
                  </a:outerShdw>
                </a:effectLst>
                <a:latin typeface="CMR10"/>
              </a:rPr>
              <a:t>LoG</a:t>
            </a:r>
            <a:r>
              <a:rPr lang="en-US" sz="2400" dirty="0">
                <a:solidFill>
                  <a:srgbClr val="000000"/>
                </a:solidFill>
                <a:effectLst>
                  <a:outerShdw blurRad="38100" dist="38100" dir="2700000" algn="tl">
                    <a:srgbClr val="000000">
                      <a:alpha val="43137"/>
                    </a:srgbClr>
                  </a:outerShdw>
                </a:effectLst>
                <a:latin typeface="CMR10"/>
              </a:rPr>
              <a:t> expression can be obtained by finding the second derivative of G with respect to </a:t>
            </a:r>
            <a:r>
              <a:rPr lang="en-US" sz="2400" i="1" dirty="0">
                <a:solidFill>
                  <a:srgbClr val="000000"/>
                </a:solidFill>
                <a:effectLst>
                  <a:outerShdw blurRad="38100" dist="38100" dir="2700000" algn="tl">
                    <a:srgbClr val="000000">
                      <a:alpha val="43137"/>
                    </a:srgbClr>
                  </a:outerShdw>
                </a:effectLst>
                <a:latin typeface="CMR10"/>
              </a:rPr>
              <a:t>r</a:t>
            </a:r>
            <a:r>
              <a:rPr lang="en-US" sz="2400" dirty="0">
                <a:solidFill>
                  <a:srgbClr val="000000"/>
                </a:solidFill>
                <a:effectLst>
                  <a:outerShdw blurRad="38100" dist="38100" dir="2700000" algn="tl">
                    <a:srgbClr val="000000">
                      <a:alpha val="43137"/>
                    </a:srgbClr>
                  </a:outerShdw>
                </a:effectLst>
                <a:latin typeface="CMR10"/>
              </a:rPr>
              <a:t>; which yields:</a:t>
            </a:r>
          </a:p>
          <a:p>
            <a:pPr marL="0" indent="0" algn="just">
              <a:buNone/>
            </a:pPr>
            <a:endParaRPr lang="en-US" sz="2400" dirty="0">
              <a:solidFill>
                <a:srgbClr val="000000"/>
              </a:solidFill>
              <a:effectLst>
                <a:outerShdw blurRad="38100" dist="38100" dir="2700000" algn="tl">
                  <a:srgbClr val="000000">
                    <a:alpha val="43137"/>
                  </a:srgbClr>
                </a:outerShdw>
              </a:effectLst>
              <a:latin typeface="CMR10"/>
            </a:endParaRPr>
          </a:p>
          <a:p>
            <a:pPr marL="0" indent="0" algn="just">
              <a:buNone/>
            </a:pPr>
            <a:endParaRPr lang="en-US" sz="2400" dirty="0">
              <a:solidFill>
                <a:srgbClr val="000000"/>
              </a:solidFill>
              <a:effectLst>
                <a:outerShdw blurRad="38100" dist="38100" dir="2700000" algn="tl">
                  <a:srgbClr val="000000">
                    <a:alpha val="43137"/>
                  </a:srgbClr>
                </a:outerShdw>
              </a:effectLst>
              <a:latin typeface="CMR10"/>
            </a:endParaRPr>
          </a:p>
          <a:p>
            <a:pPr algn="just"/>
            <a:r>
              <a:rPr lang="en-US" sz="2400" dirty="0">
                <a:solidFill>
                  <a:srgbClr val="000000"/>
                </a:solidFill>
                <a:effectLst>
                  <a:outerShdw blurRad="38100" dist="38100" dir="2700000" algn="tl">
                    <a:srgbClr val="000000">
                      <a:alpha val="43137"/>
                    </a:srgbClr>
                  </a:outerShdw>
                </a:effectLst>
                <a:latin typeface="CMR10"/>
              </a:rPr>
              <a:t>The </a:t>
            </a:r>
            <a:r>
              <a:rPr lang="en-US" sz="2400" dirty="0" err="1">
                <a:solidFill>
                  <a:srgbClr val="FF0000"/>
                </a:solidFill>
                <a:effectLst>
                  <a:outerShdw blurRad="38100" dist="38100" dir="2700000" algn="tl">
                    <a:srgbClr val="000000">
                      <a:alpha val="43137"/>
                    </a:srgbClr>
                  </a:outerShdw>
                </a:effectLst>
                <a:latin typeface="CMR10"/>
              </a:rPr>
              <a:t>LoG</a:t>
            </a:r>
            <a:r>
              <a:rPr lang="en-US" sz="2400" dirty="0">
                <a:solidFill>
                  <a:srgbClr val="FF0000"/>
                </a:solidFill>
                <a:effectLst>
                  <a:outerShdw blurRad="38100" dist="38100" dir="2700000" algn="tl">
                    <a:srgbClr val="000000">
                      <a:alpha val="43137"/>
                    </a:srgbClr>
                  </a:outerShdw>
                </a:effectLst>
                <a:latin typeface="CMR10"/>
              </a:rPr>
              <a:t> mask </a:t>
            </a:r>
            <a:r>
              <a:rPr lang="en-US" sz="2400" dirty="0">
                <a:solidFill>
                  <a:srgbClr val="000000"/>
                </a:solidFill>
                <a:effectLst>
                  <a:outerShdw blurRad="38100" dist="38100" dir="2700000" algn="tl">
                    <a:srgbClr val="000000">
                      <a:alpha val="43137"/>
                    </a:srgbClr>
                  </a:outerShdw>
                </a:effectLst>
                <a:latin typeface="CMR10"/>
              </a:rPr>
              <a:t>or </a:t>
            </a:r>
            <a:r>
              <a:rPr lang="en-US" sz="2400" dirty="0">
                <a:solidFill>
                  <a:srgbClr val="FF0000"/>
                </a:solidFill>
                <a:effectLst>
                  <a:outerShdw blurRad="38100" dist="38100" dir="2700000" algn="tl">
                    <a:srgbClr val="000000">
                      <a:alpha val="43137"/>
                    </a:srgbClr>
                  </a:outerShdw>
                </a:effectLst>
                <a:latin typeface="CMR10"/>
              </a:rPr>
              <a:t>filter</a:t>
            </a:r>
            <a:r>
              <a:rPr lang="en-US" sz="2400" dirty="0">
                <a:solidFill>
                  <a:srgbClr val="000000"/>
                </a:solidFill>
                <a:effectLst>
                  <a:outerShdw blurRad="38100" dist="38100" dir="2700000" algn="tl">
                    <a:srgbClr val="000000">
                      <a:alpha val="43137"/>
                    </a:srgbClr>
                  </a:outerShdw>
                </a:effectLst>
                <a:latin typeface="CMR10"/>
              </a:rPr>
              <a:t> of size 5-by-5 is:</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1C328258-848B-4F4E-AFEC-1A2A6D32295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324905" y="3599012"/>
            <a:ext cx="3542188" cy="841270"/>
          </a:xfrm>
          <a:prstGeom prst="rect">
            <a:avLst/>
          </a:prstGeom>
        </p:spPr>
      </p:pic>
      <p:pic>
        <p:nvPicPr>
          <p:cNvPr id="7" name="Picture 6">
            <a:extLst>
              <a:ext uri="{FF2B5EF4-FFF2-40B4-BE49-F238E27FC236}">
                <a16:creationId xmlns:a16="http://schemas.microsoft.com/office/drawing/2014/main" id="{F485904F-CA05-439E-8769-AA63F75C49E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879180" y="5056639"/>
            <a:ext cx="2433638" cy="1357313"/>
          </a:xfrm>
          <a:prstGeom prst="rect">
            <a:avLst/>
          </a:prstGeom>
        </p:spPr>
      </p:pic>
    </p:spTree>
    <p:extLst>
      <p:ext uri="{BB962C8B-B14F-4D97-AF65-F5344CB8AC3E}">
        <p14:creationId xmlns:p14="http://schemas.microsoft.com/office/powerpoint/2010/main" val="1364353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Laplacian of Gaussian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grpSp>
        <p:nvGrpSpPr>
          <p:cNvPr id="10" name="Group 9">
            <a:extLst>
              <a:ext uri="{FF2B5EF4-FFF2-40B4-BE49-F238E27FC236}">
                <a16:creationId xmlns:a16="http://schemas.microsoft.com/office/drawing/2014/main" id="{FDFF5C5E-8980-4346-A41D-A5A39228338F}"/>
              </a:ext>
            </a:extLst>
          </p:cNvPr>
          <p:cNvGrpSpPr/>
          <p:nvPr/>
        </p:nvGrpSpPr>
        <p:grpSpPr>
          <a:xfrm>
            <a:off x="5166803" y="2443949"/>
            <a:ext cx="6673202" cy="2971429"/>
            <a:chOff x="674704" y="1965621"/>
            <a:chExt cx="5421296" cy="2413983"/>
          </a:xfrm>
        </p:grpSpPr>
        <p:pic>
          <p:nvPicPr>
            <p:cNvPr id="7" name="Picture 6">
              <a:extLst>
                <a:ext uri="{FF2B5EF4-FFF2-40B4-BE49-F238E27FC236}">
                  <a16:creationId xmlns:a16="http://schemas.microsoft.com/office/drawing/2014/main" id="{7281CABD-6BC5-429B-9E7B-CED33FA313F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74704" y="1965621"/>
              <a:ext cx="5421296" cy="1602019"/>
            </a:xfrm>
            <a:prstGeom prst="rect">
              <a:avLst/>
            </a:prstGeom>
          </p:spPr>
        </p:pic>
        <p:pic>
          <p:nvPicPr>
            <p:cNvPr id="9" name="Picture 8">
              <a:extLst>
                <a:ext uri="{FF2B5EF4-FFF2-40B4-BE49-F238E27FC236}">
                  <a16:creationId xmlns:a16="http://schemas.microsoft.com/office/drawing/2014/main" id="{8AD0600B-6EE8-46F0-8A27-BDB3E5BD2C7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74704" y="3567640"/>
              <a:ext cx="5421296" cy="811964"/>
            </a:xfrm>
            <a:prstGeom prst="rect">
              <a:avLst/>
            </a:prstGeom>
          </p:spPr>
        </p:pic>
      </p:grpSp>
      <p:sp>
        <p:nvSpPr>
          <p:cNvPr id="11" name="Content Placeholder 2">
            <a:extLst>
              <a:ext uri="{FF2B5EF4-FFF2-40B4-BE49-F238E27FC236}">
                <a16:creationId xmlns:a16="http://schemas.microsoft.com/office/drawing/2014/main" id="{98E242FC-DA5F-471F-BF82-34B69E1D57A7}"/>
              </a:ext>
            </a:extLst>
          </p:cNvPr>
          <p:cNvSpPr>
            <a:spLocks noGrp="1"/>
          </p:cNvSpPr>
          <p:nvPr>
            <p:ph idx="1"/>
          </p:nvPr>
        </p:nvSpPr>
        <p:spPr>
          <a:xfrm>
            <a:off x="581192" y="2180496"/>
            <a:ext cx="4372547" cy="3678303"/>
          </a:xfrm>
        </p:spPr>
        <p:txBody>
          <a:bodyPr>
            <a:normAutofit fontScale="92500"/>
          </a:bodyPr>
          <a:lstStyle/>
          <a:p>
            <a:pPr algn="just"/>
            <a:r>
              <a:rPr lang="en-US" sz="2400" dirty="0">
                <a:solidFill>
                  <a:srgbClr val="000000"/>
                </a:solidFill>
                <a:effectLst>
                  <a:outerShdw blurRad="38100" dist="38100" dir="2700000" algn="tl">
                    <a:srgbClr val="000000">
                      <a:alpha val="43137"/>
                    </a:srgbClr>
                  </a:outerShdw>
                </a:effectLst>
                <a:latin typeface="CMR10"/>
              </a:rPr>
              <a:t>The </a:t>
            </a:r>
            <a:r>
              <a:rPr lang="en-US" sz="2400" dirty="0">
                <a:solidFill>
                  <a:srgbClr val="FF0000"/>
                </a:solidFill>
                <a:effectLst>
                  <a:outerShdw blurRad="38100" dist="38100" dir="2700000" algn="tl">
                    <a:srgbClr val="000000">
                      <a:alpha val="43137"/>
                    </a:srgbClr>
                  </a:outerShdw>
                </a:effectLst>
                <a:latin typeface="CMR10"/>
              </a:rPr>
              <a:t>major disadvantage </a:t>
            </a:r>
            <a:r>
              <a:rPr lang="en-US" sz="2400" dirty="0">
                <a:solidFill>
                  <a:srgbClr val="000000"/>
                </a:solidFill>
                <a:effectLst>
                  <a:outerShdw blurRad="38100" dist="38100" dir="2700000" algn="tl">
                    <a:srgbClr val="000000">
                      <a:alpha val="43137"/>
                    </a:srgbClr>
                  </a:outerShdw>
                </a:effectLst>
                <a:latin typeface="CMR10"/>
              </a:rPr>
              <a:t>of </a:t>
            </a:r>
            <a:r>
              <a:rPr lang="en-US" sz="2400" dirty="0" err="1">
                <a:solidFill>
                  <a:srgbClr val="000000"/>
                </a:solidFill>
                <a:effectLst>
                  <a:outerShdw blurRad="38100" dist="38100" dir="2700000" algn="tl">
                    <a:srgbClr val="000000">
                      <a:alpha val="43137"/>
                    </a:srgbClr>
                  </a:outerShdw>
                </a:effectLst>
                <a:latin typeface="CMR10"/>
              </a:rPr>
              <a:t>LoG</a:t>
            </a:r>
            <a:r>
              <a:rPr lang="en-US" sz="2400" dirty="0">
                <a:solidFill>
                  <a:srgbClr val="000000"/>
                </a:solidFill>
                <a:effectLst>
                  <a:outerShdw blurRad="38100" dist="38100" dir="2700000" algn="tl">
                    <a:srgbClr val="000000">
                      <a:alpha val="43137"/>
                    </a:srgbClr>
                  </a:outerShdw>
                </a:effectLst>
                <a:latin typeface="CMR10"/>
              </a:rPr>
              <a:t> is the computational price as two operations, </a:t>
            </a:r>
            <a:r>
              <a:rPr lang="en-US" sz="2400" dirty="0">
                <a:solidFill>
                  <a:srgbClr val="FF0000"/>
                </a:solidFill>
                <a:effectLst>
                  <a:outerShdw blurRad="38100" dist="38100" dir="2700000" algn="tl">
                    <a:srgbClr val="000000">
                      <a:alpha val="43137"/>
                    </a:srgbClr>
                  </a:outerShdw>
                </a:effectLst>
                <a:latin typeface="CMR10"/>
              </a:rPr>
              <a:t>Gaussian</a:t>
            </a:r>
            <a:r>
              <a:rPr lang="en-US" sz="2400" dirty="0">
                <a:solidFill>
                  <a:srgbClr val="000000"/>
                </a:solidFill>
                <a:effectLst>
                  <a:outerShdw blurRad="38100" dist="38100" dir="2700000" algn="tl">
                    <a:srgbClr val="000000">
                      <a:alpha val="43137"/>
                    </a:srgbClr>
                  </a:outerShdw>
                </a:effectLst>
                <a:latin typeface="CMR10"/>
              </a:rPr>
              <a:t> followed by </a:t>
            </a:r>
            <a:r>
              <a:rPr lang="en-US" sz="2400" dirty="0">
                <a:solidFill>
                  <a:srgbClr val="FF0000"/>
                </a:solidFill>
                <a:effectLst>
                  <a:outerShdw blurRad="38100" dist="38100" dir="2700000" algn="tl">
                    <a:srgbClr val="000000">
                      <a:alpha val="43137"/>
                    </a:srgbClr>
                  </a:outerShdw>
                </a:effectLst>
                <a:latin typeface="CMR10"/>
              </a:rPr>
              <a:t>Laplacian</a:t>
            </a:r>
            <a:r>
              <a:rPr lang="en-US" sz="2400" dirty="0">
                <a:solidFill>
                  <a:srgbClr val="000000"/>
                </a:solidFill>
                <a:effectLst>
                  <a:outerShdw blurRad="38100" dist="38100" dir="2700000" algn="tl">
                    <a:srgbClr val="000000">
                      <a:alpha val="43137"/>
                    </a:srgbClr>
                  </a:outerShdw>
                </a:effectLst>
                <a:latin typeface="CMR10"/>
              </a:rPr>
              <a:t>, have to be performed. </a:t>
            </a:r>
          </a:p>
          <a:p>
            <a:pPr algn="just"/>
            <a:r>
              <a:rPr lang="en-US" sz="2400" dirty="0">
                <a:solidFill>
                  <a:srgbClr val="000000"/>
                </a:solidFill>
                <a:effectLst>
                  <a:outerShdw blurRad="38100" dist="38100" dir="2700000" algn="tl">
                    <a:srgbClr val="000000">
                      <a:alpha val="43137"/>
                    </a:srgbClr>
                  </a:outerShdw>
                </a:effectLst>
                <a:latin typeface="CMR10"/>
              </a:rPr>
              <a:t>Even though </a:t>
            </a:r>
            <a:r>
              <a:rPr lang="en-US" sz="2400" dirty="0" err="1">
                <a:solidFill>
                  <a:srgbClr val="000000"/>
                </a:solidFill>
                <a:effectLst>
                  <a:outerShdw blurRad="38100" dist="38100" dir="2700000" algn="tl">
                    <a:srgbClr val="000000">
                      <a:alpha val="43137"/>
                    </a:srgbClr>
                  </a:outerShdw>
                </a:effectLst>
                <a:latin typeface="CMR10"/>
              </a:rPr>
              <a:t>LoG</a:t>
            </a:r>
            <a:r>
              <a:rPr lang="en-US" sz="2400" dirty="0">
                <a:solidFill>
                  <a:srgbClr val="000000"/>
                </a:solidFill>
                <a:effectLst>
                  <a:outerShdw blurRad="38100" dist="38100" dir="2700000" algn="tl">
                    <a:srgbClr val="000000">
                      <a:alpha val="43137"/>
                    </a:srgbClr>
                  </a:outerShdw>
                </a:effectLst>
                <a:latin typeface="CMR10"/>
              </a:rPr>
              <a:t> segments the object from the background, it over segments the edges within the object causing closed loops (also called the </a:t>
            </a:r>
            <a:r>
              <a:rPr lang="en-US" sz="2400" dirty="0">
                <a:solidFill>
                  <a:srgbClr val="FF0000"/>
                </a:solidFill>
                <a:effectLst>
                  <a:outerShdw blurRad="38100" dist="38100" dir="2700000" algn="tl">
                    <a:srgbClr val="000000">
                      <a:alpha val="43137"/>
                    </a:srgbClr>
                  </a:outerShdw>
                </a:effectLst>
                <a:latin typeface="CMR10"/>
              </a:rPr>
              <a:t>spaghetti effect</a:t>
            </a:r>
            <a:r>
              <a:rPr lang="en-US" sz="2400" dirty="0">
                <a:solidFill>
                  <a:srgbClr val="000000"/>
                </a:solidFill>
                <a:effectLst>
                  <a:outerShdw blurRad="38100" dist="38100" dir="2700000" algn="tl">
                    <a:srgbClr val="000000">
                      <a:alpha val="43137"/>
                    </a:srgbClr>
                  </a:outerShdw>
                </a:effectLst>
                <a:latin typeface="CMR10"/>
              </a:rPr>
              <a:t>).</a:t>
            </a:r>
          </a:p>
        </p:txBody>
      </p:sp>
    </p:spTree>
    <p:extLst>
      <p:ext uri="{BB962C8B-B14F-4D97-AF65-F5344CB8AC3E}">
        <p14:creationId xmlns:p14="http://schemas.microsoft.com/office/powerpoint/2010/main" val="4093338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Laplacian of Gaussian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7" name="Picture 6">
            <a:extLst>
              <a:ext uri="{FF2B5EF4-FFF2-40B4-BE49-F238E27FC236}">
                <a16:creationId xmlns:a16="http://schemas.microsoft.com/office/drawing/2014/main" id="{FCB59C05-310B-408F-85A9-1875B7C26BA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273908" y="2050743"/>
            <a:ext cx="7644184" cy="4358936"/>
          </a:xfrm>
          <a:prstGeom prst="rect">
            <a:avLst/>
          </a:prstGeom>
        </p:spPr>
      </p:pic>
    </p:spTree>
    <p:extLst>
      <p:ext uri="{BB962C8B-B14F-4D97-AF65-F5344CB8AC3E}">
        <p14:creationId xmlns:p14="http://schemas.microsoft.com/office/powerpoint/2010/main" val="2694509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Shape Detecting Filter</a:t>
            </a: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a:xfrm>
            <a:off x="581193" y="2180496"/>
            <a:ext cx="7258380" cy="3678303"/>
          </a:xfrm>
        </p:spPr>
        <p:txBody>
          <a:bodyPr>
            <a:normAutofit lnSpcReduction="10000"/>
          </a:bodyPr>
          <a:lstStyle/>
          <a:p>
            <a:pPr algn="just"/>
            <a:r>
              <a:rPr lang="en-US" sz="2400" dirty="0">
                <a:solidFill>
                  <a:srgbClr val="000000"/>
                </a:solidFill>
                <a:effectLst>
                  <a:outerShdw blurRad="38100" dist="38100" dir="2700000" algn="tl">
                    <a:srgbClr val="000000">
                      <a:alpha val="43137"/>
                    </a:srgbClr>
                  </a:outerShdw>
                </a:effectLst>
                <a:latin typeface="CMR10"/>
              </a:rPr>
              <a:t>The </a:t>
            </a:r>
            <a:r>
              <a:rPr lang="en-US" sz="2400" dirty="0">
                <a:solidFill>
                  <a:srgbClr val="FF0000"/>
                </a:solidFill>
                <a:effectLst>
                  <a:outerShdw blurRad="38100" dist="38100" dir="2700000" algn="tl">
                    <a:srgbClr val="000000">
                      <a:alpha val="43137"/>
                    </a:srgbClr>
                  </a:outerShdw>
                </a:effectLst>
                <a:latin typeface="CMR10"/>
              </a:rPr>
              <a:t>Frangi filter </a:t>
            </a:r>
            <a:r>
              <a:rPr lang="en-US" sz="2400" dirty="0">
                <a:solidFill>
                  <a:srgbClr val="000000"/>
                </a:solidFill>
                <a:effectLst>
                  <a:outerShdw blurRad="38100" dist="38100" dir="2700000" algn="tl">
                    <a:srgbClr val="000000">
                      <a:alpha val="43137"/>
                    </a:srgbClr>
                  </a:outerShdw>
                </a:effectLst>
                <a:latin typeface="CMR10"/>
              </a:rPr>
              <a:t>is used to detect </a:t>
            </a:r>
            <a:r>
              <a:rPr lang="en-US" sz="2400" dirty="0">
                <a:solidFill>
                  <a:srgbClr val="FF0000"/>
                </a:solidFill>
                <a:effectLst>
                  <a:outerShdw blurRad="38100" dist="38100" dir="2700000" algn="tl">
                    <a:srgbClr val="000000">
                      <a:alpha val="43137"/>
                    </a:srgbClr>
                  </a:outerShdw>
                </a:effectLst>
                <a:latin typeface="CMR10"/>
              </a:rPr>
              <a:t>vessel-like objects </a:t>
            </a:r>
            <a:r>
              <a:rPr lang="en-US" sz="2400" dirty="0">
                <a:solidFill>
                  <a:srgbClr val="000000"/>
                </a:solidFill>
                <a:effectLst>
                  <a:outerShdw blurRad="38100" dist="38100" dir="2700000" algn="tl">
                    <a:srgbClr val="000000">
                      <a:alpha val="43137"/>
                    </a:srgbClr>
                  </a:outerShdw>
                </a:effectLst>
                <a:latin typeface="CMR10"/>
              </a:rPr>
              <a:t>in an image.</a:t>
            </a:r>
          </a:p>
          <a:p>
            <a:pPr algn="just"/>
            <a:r>
              <a:rPr lang="en-US" sz="2400" dirty="0">
                <a:solidFill>
                  <a:srgbClr val="000000"/>
                </a:solidFill>
                <a:effectLst>
                  <a:outerShdw blurRad="38100" dist="38100" dir="2700000" algn="tl">
                    <a:srgbClr val="000000">
                      <a:alpha val="43137"/>
                    </a:srgbClr>
                  </a:outerShdw>
                </a:effectLst>
                <a:latin typeface="CMR10"/>
              </a:rPr>
              <a:t>The orthogonal arrows are drawn to be proportional to the length along a given direction. This qualitative geometrical difference can be quantified by finding the </a:t>
            </a:r>
            <a:r>
              <a:rPr lang="en-US" sz="2400" dirty="0">
                <a:solidFill>
                  <a:srgbClr val="FF0000"/>
                </a:solidFill>
                <a:effectLst>
                  <a:outerShdw blurRad="38100" dist="38100" dir="2700000" algn="tl">
                    <a:srgbClr val="000000">
                      <a:alpha val="43137"/>
                    </a:srgbClr>
                  </a:outerShdw>
                </a:effectLst>
                <a:latin typeface="CMR10"/>
              </a:rPr>
              <a:t>eigen values </a:t>
            </a:r>
            <a:r>
              <a:rPr lang="en-US" sz="2400" dirty="0">
                <a:solidFill>
                  <a:srgbClr val="000000"/>
                </a:solidFill>
                <a:effectLst>
                  <a:outerShdw blurRad="38100" dist="38100" dir="2700000" algn="tl">
                    <a:srgbClr val="000000">
                      <a:alpha val="43137"/>
                    </a:srgbClr>
                  </a:outerShdw>
                </a:effectLst>
                <a:latin typeface="CMR10"/>
              </a:rPr>
              <a:t>for these two objects.</a:t>
            </a:r>
          </a:p>
          <a:p>
            <a:pPr algn="just"/>
            <a:r>
              <a:rPr lang="en-US" sz="2400" dirty="0">
                <a:solidFill>
                  <a:srgbClr val="000000"/>
                </a:solidFill>
                <a:effectLst>
                  <a:outerShdw blurRad="38100" dist="38100" dir="2700000" algn="tl">
                    <a:srgbClr val="000000">
                      <a:alpha val="43137"/>
                    </a:srgbClr>
                  </a:outerShdw>
                </a:effectLst>
                <a:latin typeface="CMR10"/>
              </a:rPr>
              <a:t>The Frangi filter computes the </a:t>
            </a:r>
            <a:r>
              <a:rPr lang="en-US" sz="2400" dirty="0">
                <a:solidFill>
                  <a:srgbClr val="FF0000"/>
                </a:solidFill>
                <a:effectLst>
                  <a:outerShdw blurRad="38100" dist="38100" dir="2700000" algn="tl">
                    <a:srgbClr val="000000">
                      <a:alpha val="43137"/>
                    </a:srgbClr>
                  </a:outerShdw>
                </a:effectLst>
                <a:latin typeface="CMR10"/>
              </a:rPr>
              <a:t>eigen value</a:t>
            </a:r>
            <a:r>
              <a:rPr lang="en-US" sz="2400" dirty="0">
                <a:solidFill>
                  <a:srgbClr val="000000"/>
                </a:solidFill>
                <a:effectLst>
                  <a:outerShdw blurRad="38100" dist="38100" dir="2700000" algn="tl">
                    <a:srgbClr val="000000">
                      <a:alpha val="43137"/>
                    </a:srgbClr>
                  </a:outerShdw>
                </a:effectLst>
                <a:latin typeface="CMR10"/>
              </a:rPr>
              <a:t> on the second derivative (</a:t>
            </a:r>
            <a:r>
              <a:rPr lang="en-US" sz="2400" dirty="0">
                <a:solidFill>
                  <a:srgbClr val="FF0000"/>
                </a:solidFill>
                <a:effectLst>
                  <a:outerShdw blurRad="38100" dist="38100" dir="2700000" algn="tl">
                    <a:srgbClr val="000000">
                      <a:alpha val="43137"/>
                    </a:srgbClr>
                  </a:outerShdw>
                </a:effectLst>
                <a:latin typeface="CMR10"/>
              </a:rPr>
              <a:t>Hessian</a:t>
            </a:r>
            <a:r>
              <a:rPr lang="en-US" sz="2400" dirty="0">
                <a:solidFill>
                  <a:srgbClr val="000000"/>
                </a:solidFill>
                <a:effectLst>
                  <a:outerShdw blurRad="38100" dist="38100" dir="2700000" algn="tl">
                    <a:srgbClr val="000000">
                      <a:alpha val="43137"/>
                    </a:srgbClr>
                  </a:outerShdw>
                </a:effectLst>
                <a:latin typeface="CMR10"/>
              </a:rPr>
              <a:t>) image instead of computing the eigen value on the original image.</a:t>
            </a:r>
          </a:p>
        </p:txBody>
      </p:sp>
      <p:pic>
        <p:nvPicPr>
          <p:cNvPr id="5" name="Picture 4">
            <a:extLst>
              <a:ext uri="{FF2B5EF4-FFF2-40B4-BE49-F238E27FC236}">
                <a16:creationId xmlns:a16="http://schemas.microsoft.com/office/drawing/2014/main" id="{E28CE04D-5F99-4AC4-B3F6-7967C304286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839572" y="2532521"/>
            <a:ext cx="3771235" cy="2974251"/>
          </a:xfrm>
          <a:prstGeom prst="rect">
            <a:avLst/>
          </a:prstGeom>
        </p:spPr>
      </p:pic>
    </p:spTree>
    <p:extLst>
      <p:ext uri="{BB962C8B-B14F-4D97-AF65-F5344CB8AC3E}">
        <p14:creationId xmlns:p14="http://schemas.microsoft.com/office/powerpoint/2010/main" val="3435025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Frangi filter</a:t>
            </a:r>
          </a:p>
        </p:txBody>
      </p:sp>
      <p:sp>
        <p:nvSpPr>
          <p:cNvPr id="3" name="Content Placeholder 2">
            <a:extLst>
              <a:ext uri="{FF2B5EF4-FFF2-40B4-BE49-F238E27FC236}">
                <a16:creationId xmlns:a16="http://schemas.microsoft.com/office/drawing/2014/main" id="{BC679540-8CD8-4456-A679-62D38601472C}"/>
              </a:ext>
            </a:extLst>
          </p:cNvPr>
          <p:cNvSpPr>
            <a:spLocks noGrp="1"/>
          </p:cNvSpPr>
          <p:nvPr>
            <p:ph idx="1"/>
          </p:nvPr>
        </p:nvSpPr>
        <p:spPr/>
        <p:txBody>
          <a:bodyPr>
            <a:normAutofit lnSpcReduction="10000"/>
          </a:bodyPr>
          <a:lstStyle/>
          <a:p>
            <a:pPr algn="just"/>
            <a:r>
              <a:rPr lang="en-US" sz="2400" dirty="0">
                <a:solidFill>
                  <a:srgbClr val="000000"/>
                </a:solidFill>
                <a:effectLst>
                  <a:outerShdw blurRad="38100" dist="38100" dir="2700000" algn="tl">
                    <a:srgbClr val="000000">
                      <a:alpha val="43137"/>
                    </a:srgbClr>
                  </a:outerShdw>
                </a:effectLst>
                <a:latin typeface="CMR10"/>
              </a:rPr>
              <a:t>To </a:t>
            </a:r>
            <a:r>
              <a:rPr lang="en-US" sz="2400" dirty="0">
                <a:solidFill>
                  <a:srgbClr val="FF0000"/>
                </a:solidFill>
                <a:effectLst>
                  <a:outerShdw blurRad="38100" dist="38100" dir="2700000" algn="tl">
                    <a:srgbClr val="000000">
                      <a:alpha val="43137"/>
                    </a:srgbClr>
                  </a:outerShdw>
                </a:effectLst>
                <a:latin typeface="CMR10"/>
              </a:rPr>
              <a:t>reduce noise </a:t>
            </a:r>
            <a:r>
              <a:rPr lang="en-US" sz="2400" dirty="0">
                <a:solidFill>
                  <a:srgbClr val="000000"/>
                </a:solidFill>
                <a:effectLst>
                  <a:outerShdw blurRad="38100" dist="38100" dir="2700000" algn="tl">
                    <a:srgbClr val="000000">
                      <a:alpha val="43137"/>
                    </a:srgbClr>
                  </a:outerShdw>
                </a:effectLst>
                <a:latin typeface="CMR10"/>
              </a:rPr>
              <a:t>due to derivatives, the image is smoothed by convolution. Generally, </a:t>
            </a:r>
            <a:r>
              <a:rPr lang="en-US" sz="2400" dirty="0">
                <a:solidFill>
                  <a:srgbClr val="FF0000"/>
                </a:solidFill>
                <a:effectLst>
                  <a:outerShdw blurRad="38100" dist="38100" dir="2700000" algn="tl">
                    <a:srgbClr val="000000">
                      <a:alpha val="43137"/>
                    </a:srgbClr>
                  </a:outerShdw>
                </a:effectLst>
                <a:latin typeface="CMR10"/>
              </a:rPr>
              <a:t>Gaussian</a:t>
            </a:r>
            <a:r>
              <a:rPr lang="en-US" sz="2400" dirty="0">
                <a:solidFill>
                  <a:srgbClr val="000000"/>
                </a:solidFill>
                <a:effectLst>
                  <a:outerShdw blurRad="38100" dist="38100" dir="2700000" algn="tl">
                    <a:srgbClr val="000000">
                      <a:alpha val="43137"/>
                    </a:srgbClr>
                  </a:outerShdw>
                </a:effectLst>
                <a:latin typeface="CMR10"/>
              </a:rPr>
              <a:t> smoothing is used.</a:t>
            </a:r>
          </a:p>
          <a:p>
            <a:pPr algn="just"/>
            <a:r>
              <a:rPr lang="en-US" sz="2400" dirty="0">
                <a:solidFill>
                  <a:srgbClr val="000000"/>
                </a:solidFill>
                <a:effectLst>
                  <a:outerShdw blurRad="38100" dist="38100" dir="2700000" algn="tl">
                    <a:srgbClr val="000000">
                      <a:alpha val="43137"/>
                    </a:srgbClr>
                  </a:outerShdw>
                </a:effectLst>
                <a:latin typeface="CMR10"/>
              </a:rPr>
              <a:t>We will determine the </a:t>
            </a:r>
            <a:r>
              <a:rPr lang="en-US" sz="2400" dirty="0">
                <a:solidFill>
                  <a:srgbClr val="FF0000"/>
                </a:solidFill>
                <a:effectLst>
                  <a:outerShdw blurRad="38100" dist="38100" dir="2700000" algn="tl">
                    <a:srgbClr val="000000">
                      <a:alpha val="43137"/>
                    </a:srgbClr>
                  </a:outerShdw>
                </a:effectLst>
                <a:latin typeface="CMR10"/>
              </a:rPr>
              <a:t>second derivative of Gaussian </a:t>
            </a:r>
            <a:r>
              <a:rPr lang="en-US" sz="2400" dirty="0">
                <a:solidFill>
                  <a:srgbClr val="000000"/>
                </a:solidFill>
                <a:effectLst>
                  <a:outerShdw blurRad="38100" dist="38100" dir="2700000" algn="tl">
                    <a:srgbClr val="000000">
                      <a:alpha val="43137"/>
                    </a:srgbClr>
                  </a:outerShdw>
                </a:effectLst>
                <a:latin typeface="CMR10"/>
              </a:rPr>
              <a:t>using the formula below where </a:t>
            </a:r>
            <a:r>
              <a:rPr lang="en-US" sz="2400" i="1" dirty="0" err="1">
                <a:solidFill>
                  <a:srgbClr val="000000"/>
                </a:solidFill>
                <a:effectLst>
                  <a:outerShdw blurRad="38100" dist="38100" dir="2700000" algn="tl">
                    <a:srgbClr val="000000">
                      <a:alpha val="43137"/>
                    </a:srgbClr>
                  </a:outerShdw>
                </a:effectLst>
                <a:latin typeface="CMR10"/>
              </a:rPr>
              <a:t>g</a:t>
            </a:r>
            <a:r>
              <a:rPr lang="en-US" sz="2400" i="1" baseline="-25000" dirty="0" err="1">
                <a:solidFill>
                  <a:srgbClr val="000000"/>
                </a:solidFill>
                <a:effectLst>
                  <a:outerShdw blurRad="38100" dist="38100" dir="2700000" algn="tl">
                    <a:srgbClr val="000000">
                      <a:alpha val="43137"/>
                    </a:srgbClr>
                  </a:outerShdw>
                </a:effectLst>
                <a:latin typeface="CMR10"/>
              </a:rPr>
              <a:t>σ</a:t>
            </a:r>
            <a:r>
              <a:rPr lang="en-US" sz="2400" dirty="0">
                <a:solidFill>
                  <a:srgbClr val="000000"/>
                </a:solidFill>
                <a:effectLst>
                  <a:outerShdw blurRad="38100" dist="38100" dir="2700000" algn="tl">
                    <a:srgbClr val="000000">
                      <a:alpha val="43137"/>
                    </a:srgbClr>
                  </a:outerShdw>
                </a:effectLst>
                <a:latin typeface="CMR10"/>
              </a:rPr>
              <a:t> is a Gaussian:</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r>
              <a:rPr lang="en-US" sz="2400" dirty="0">
                <a:solidFill>
                  <a:srgbClr val="000000"/>
                </a:solidFill>
                <a:effectLst>
                  <a:outerShdw blurRad="38100" dist="38100" dir="2700000" algn="tl">
                    <a:srgbClr val="000000">
                      <a:alpha val="43137"/>
                    </a:srgbClr>
                  </a:outerShdw>
                </a:effectLst>
                <a:latin typeface="CMR10"/>
              </a:rPr>
              <a:t>For a 2D image, there will be </a:t>
            </a:r>
            <a:r>
              <a:rPr lang="en-US" sz="2400" dirty="0">
                <a:solidFill>
                  <a:srgbClr val="FF0000"/>
                </a:solidFill>
                <a:effectLst>
                  <a:outerShdw blurRad="38100" dist="38100" dir="2700000" algn="tl">
                    <a:srgbClr val="000000">
                      <a:alpha val="43137"/>
                    </a:srgbClr>
                  </a:outerShdw>
                </a:effectLst>
                <a:latin typeface="CMR10"/>
              </a:rPr>
              <a:t>two eigen values </a:t>
            </a:r>
            <a:r>
              <a:rPr lang="en-US" sz="2400" dirty="0">
                <a:solidFill>
                  <a:srgbClr val="000000"/>
                </a:solidFill>
                <a:effectLst>
                  <a:outerShdw blurRad="38100" dist="38100" dir="2700000" algn="tl">
                    <a:srgbClr val="000000">
                      <a:alpha val="43137"/>
                    </a:srgbClr>
                  </a:outerShdw>
                </a:effectLst>
                <a:latin typeface="CMR10"/>
              </a:rPr>
              <a:t>(</a:t>
            </a:r>
            <a:r>
              <a:rPr lang="en-US" sz="2400" i="1" dirty="0">
                <a:solidFill>
                  <a:srgbClr val="000000"/>
                </a:solidFill>
                <a:effectLst>
                  <a:outerShdw blurRad="38100" dist="38100" dir="2700000" algn="tl">
                    <a:srgbClr val="000000">
                      <a:alpha val="43137"/>
                    </a:srgbClr>
                  </a:outerShdw>
                </a:effectLst>
                <a:latin typeface="CMR10"/>
              </a:rPr>
              <a:t>λ</a:t>
            </a:r>
            <a:r>
              <a:rPr lang="en-US" sz="2400" i="1" baseline="-25000" dirty="0">
                <a:solidFill>
                  <a:srgbClr val="000000"/>
                </a:solidFill>
                <a:effectLst>
                  <a:outerShdw blurRad="38100" dist="38100" dir="2700000" algn="tl">
                    <a:srgbClr val="000000">
                      <a:alpha val="43137"/>
                    </a:srgbClr>
                  </a:outerShdw>
                </a:effectLst>
                <a:latin typeface="CMR10"/>
              </a:rPr>
              <a:t>1</a:t>
            </a:r>
            <a:r>
              <a:rPr lang="en-US" sz="2400" dirty="0">
                <a:solidFill>
                  <a:srgbClr val="000000"/>
                </a:solidFill>
                <a:effectLst>
                  <a:outerShdw blurRad="38100" dist="38100" dir="2700000" algn="tl">
                    <a:srgbClr val="000000">
                      <a:alpha val="43137"/>
                    </a:srgbClr>
                  </a:outerShdw>
                </a:effectLst>
                <a:latin typeface="CMR10"/>
              </a:rPr>
              <a:t> and </a:t>
            </a:r>
            <a:r>
              <a:rPr lang="en-US" sz="2400" i="1" dirty="0">
                <a:solidFill>
                  <a:srgbClr val="000000"/>
                </a:solidFill>
                <a:effectLst>
                  <a:outerShdw blurRad="38100" dist="38100" dir="2700000" algn="tl">
                    <a:srgbClr val="000000">
                      <a:alpha val="43137"/>
                    </a:srgbClr>
                  </a:outerShdw>
                </a:effectLst>
                <a:latin typeface="CMR10"/>
              </a:rPr>
              <a:t>λ</a:t>
            </a:r>
            <a:r>
              <a:rPr lang="en-US" sz="2400" i="1" baseline="-25000" dirty="0">
                <a:solidFill>
                  <a:srgbClr val="000000"/>
                </a:solidFill>
                <a:effectLst>
                  <a:outerShdw blurRad="38100" dist="38100" dir="2700000" algn="tl">
                    <a:srgbClr val="000000">
                      <a:alpha val="43137"/>
                    </a:srgbClr>
                  </a:outerShdw>
                </a:effectLst>
                <a:latin typeface="CMR10"/>
              </a:rPr>
              <a:t>2</a:t>
            </a:r>
            <a:r>
              <a:rPr lang="en-US" sz="2400" dirty="0">
                <a:solidFill>
                  <a:srgbClr val="000000"/>
                </a:solidFill>
                <a:effectLst>
                  <a:outerShdw blurRad="38100" dist="38100" dir="2700000" algn="tl">
                    <a:srgbClr val="000000">
                      <a:alpha val="43137"/>
                    </a:srgbClr>
                  </a:outerShdw>
                </a:effectLst>
                <a:latin typeface="CMR10"/>
              </a:rPr>
              <a:t>) for each pixel coordinate. A pixel is considered to be part of a </a:t>
            </a:r>
            <a:r>
              <a:rPr lang="en-US" sz="2400" dirty="0">
                <a:solidFill>
                  <a:srgbClr val="FF0000"/>
                </a:solidFill>
                <a:effectLst>
                  <a:outerShdw blurRad="38100" dist="38100" dir="2700000" algn="tl">
                    <a:srgbClr val="000000">
                      <a:alpha val="43137"/>
                    </a:srgbClr>
                  </a:outerShdw>
                </a:effectLst>
                <a:latin typeface="CMR10"/>
              </a:rPr>
              <a:t>tubular</a:t>
            </a:r>
            <a:r>
              <a:rPr lang="en-US" sz="2400" dirty="0">
                <a:solidFill>
                  <a:srgbClr val="000000"/>
                </a:solidFill>
                <a:effectLst>
                  <a:outerShdw blurRad="38100" dist="38100" dir="2700000" algn="tl">
                    <a:srgbClr val="000000">
                      <a:alpha val="43137"/>
                    </a:srgbClr>
                  </a:outerShdw>
                </a:effectLst>
                <a:latin typeface="CMR10"/>
              </a:rPr>
              <a:t> or </a:t>
            </a:r>
            <a:r>
              <a:rPr lang="en-US" sz="2400" dirty="0">
                <a:solidFill>
                  <a:srgbClr val="FF0000"/>
                </a:solidFill>
                <a:effectLst>
                  <a:outerShdw blurRad="38100" dist="38100" dir="2700000" algn="tl">
                    <a:srgbClr val="000000">
                      <a:alpha val="43137"/>
                    </a:srgbClr>
                  </a:outerShdw>
                </a:effectLst>
                <a:latin typeface="CMR10"/>
              </a:rPr>
              <a:t>vessel-like</a:t>
            </a:r>
            <a:r>
              <a:rPr lang="en-US" sz="2400" dirty="0">
                <a:solidFill>
                  <a:srgbClr val="000000"/>
                </a:solidFill>
                <a:effectLst>
                  <a:outerShdw blurRad="38100" dist="38100" dir="2700000" algn="tl">
                    <a:srgbClr val="000000">
                      <a:alpha val="43137"/>
                    </a:srgbClr>
                  </a:outerShdw>
                </a:effectLst>
                <a:latin typeface="CMR10"/>
              </a:rPr>
              <a:t> structure if </a:t>
            </a:r>
            <a:r>
              <a:rPr lang="en-US" sz="2400" i="1" dirty="0">
                <a:solidFill>
                  <a:srgbClr val="000000"/>
                </a:solidFill>
                <a:effectLst>
                  <a:outerShdw blurRad="38100" dist="38100" dir="2700000" algn="tl">
                    <a:srgbClr val="000000">
                      <a:alpha val="43137"/>
                    </a:srgbClr>
                  </a:outerShdw>
                </a:effectLst>
                <a:latin typeface="CMR10"/>
              </a:rPr>
              <a:t>λ</a:t>
            </a:r>
            <a:r>
              <a:rPr lang="en-US" sz="2400" i="1" baseline="-25000" dirty="0">
                <a:solidFill>
                  <a:srgbClr val="000000"/>
                </a:solidFill>
                <a:effectLst>
                  <a:outerShdw blurRad="38100" dist="38100" dir="2700000" algn="tl">
                    <a:srgbClr val="000000">
                      <a:alpha val="43137"/>
                    </a:srgbClr>
                  </a:outerShdw>
                </a:effectLst>
                <a:latin typeface="CMR10"/>
              </a:rPr>
              <a:t>1</a:t>
            </a:r>
            <a:r>
              <a:rPr lang="en-US" sz="2400" dirty="0">
                <a:solidFill>
                  <a:srgbClr val="000000"/>
                </a:solidFill>
                <a:effectLst>
                  <a:outerShdw blurRad="38100" dist="38100" dir="2700000" algn="tl">
                    <a:srgbClr val="000000">
                      <a:alpha val="43137"/>
                    </a:srgbClr>
                  </a:outerShdw>
                </a:effectLst>
                <a:latin typeface="CMR10"/>
              </a:rPr>
              <a:t> ≈ 0 while           |</a:t>
            </a:r>
            <a:r>
              <a:rPr lang="en-US" sz="2400" i="1" dirty="0">
                <a:solidFill>
                  <a:srgbClr val="000000"/>
                </a:solidFill>
                <a:effectLst>
                  <a:outerShdw blurRad="38100" dist="38100" dir="2700000" algn="tl">
                    <a:srgbClr val="000000">
                      <a:alpha val="43137"/>
                    </a:srgbClr>
                  </a:outerShdw>
                </a:effectLst>
                <a:latin typeface="CMR10"/>
              </a:rPr>
              <a:t> λ</a:t>
            </a:r>
            <a:r>
              <a:rPr lang="en-US" sz="2400" i="1" baseline="-25000" dirty="0">
                <a:solidFill>
                  <a:srgbClr val="000000"/>
                </a:solidFill>
                <a:effectLst>
                  <a:outerShdw blurRad="38100" dist="38100" dir="2700000" algn="tl">
                    <a:srgbClr val="000000">
                      <a:alpha val="43137"/>
                    </a:srgbClr>
                  </a:outerShdw>
                </a:effectLst>
                <a:latin typeface="CMR10"/>
              </a:rPr>
              <a:t>2 </a:t>
            </a:r>
            <a:r>
              <a:rPr lang="en-US" sz="2400" dirty="0">
                <a:solidFill>
                  <a:srgbClr val="000000"/>
                </a:solidFill>
                <a:effectLst>
                  <a:outerShdw blurRad="38100" dist="38100" dir="2700000" algn="tl">
                    <a:srgbClr val="000000">
                      <a:alpha val="43137"/>
                    </a:srgbClr>
                  </a:outerShdw>
                </a:effectLst>
                <a:latin typeface="CMR10"/>
              </a:rPr>
              <a:t>|&gt;|</a:t>
            </a:r>
            <a:r>
              <a:rPr lang="en-US" sz="2400" i="1" dirty="0">
                <a:solidFill>
                  <a:srgbClr val="000000"/>
                </a:solidFill>
                <a:effectLst>
                  <a:outerShdw blurRad="38100" dist="38100" dir="2700000" algn="tl">
                    <a:srgbClr val="000000">
                      <a:alpha val="43137"/>
                    </a:srgbClr>
                  </a:outerShdw>
                </a:effectLst>
                <a:latin typeface="CMR10"/>
              </a:rPr>
              <a:t> λ</a:t>
            </a:r>
            <a:r>
              <a:rPr lang="en-US" sz="2400" i="1" baseline="-25000" dirty="0">
                <a:solidFill>
                  <a:srgbClr val="000000"/>
                </a:solidFill>
                <a:effectLst>
                  <a:outerShdw blurRad="38100" dist="38100" dir="2700000" algn="tl">
                    <a:srgbClr val="000000">
                      <a:alpha val="43137"/>
                    </a:srgbClr>
                  </a:outerShdw>
                </a:effectLst>
                <a:latin typeface="CMR10"/>
              </a:rPr>
              <a:t>1 </a:t>
            </a:r>
            <a:r>
              <a:rPr lang="en-US" sz="2400" dirty="0">
                <a:solidFill>
                  <a:srgbClr val="000000"/>
                </a:solidFill>
                <a:effectLst>
                  <a:outerShdw blurRad="38100" dist="38100" dir="2700000" algn="tl">
                    <a:srgbClr val="000000">
                      <a:alpha val="43137"/>
                    </a:srgbClr>
                  </a:outerShdw>
                </a:effectLst>
                <a:latin typeface="CMR10"/>
              </a:rPr>
              <a:t>|.</a:t>
            </a:r>
          </a:p>
        </p:txBody>
      </p:sp>
      <p:pic>
        <p:nvPicPr>
          <p:cNvPr id="5" name="Picture 4">
            <a:extLst>
              <a:ext uri="{FF2B5EF4-FFF2-40B4-BE49-F238E27FC236}">
                <a16:creationId xmlns:a16="http://schemas.microsoft.com/office/drawing/2014/main" id="{714FB00E-32FE-422C-BEFD-3E3CD1D0FA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48607" y="3429000"/>
            <a:ext cx="3094785" cy="1373819"/>
          </a:xfrm>
          <a:prstGeom prst="rect">
            <a:avLst/>
          </a:prstGeom>
        </p:spPr>
      </p:pic>
    </p:spTree>
    <p:extLst>
      <p:ext uri="{BB962C8B-B14F-4D97-AF65-F5344CB8AC3E}">
        <p14:creationId xmlns:p14="http://schemas.microsoft.com/office/powerpoint/2010/main" val="22568937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Frangi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grpSp>
        <p:nvGrpSpPr>
          <p:cNvPr id="10" name="Group 9">
            <a:extLst>
              <a:ext uri="{FF2B5EF4-FFF2-40B4-BE49-F238E27FC236}">
                <a16:creationId xmlns:a16="http://schemas.microsoft.com/office/drawing/2014/main" id="{73F4A05E-E7EC-406C-B99E-E36C0739714B}"/>
              </a:ext>
            </a:extLst>
          </p:cNvPr>
          <p:cNvGrpSpPr/>
          <p:nvPr/>
        </p:nvGrpSpPr>
        <p:grpSpPr>
          <a:xfrm>
            <a:off x="2639434" y="2120496"/>
            <a:ext cx="6913132" cy="4035348"/>
            <a:chOff x="2592278" y="2383207"/>
            <a:chExt cx="6096002" cy="3558371"/>
          </a:xfrm>
        </p:grpSpPr>
        <p:pic>
          <p:nvPicPr>
            <p:cNvPr id="7" name="Picture 6">
              <a:extLst>
                <a:ext uri="{FF2B5EF4-FFF2-40B4-BE49-F238E27FC236}">
                  <a16:creationId xmlns:a16="http://schemas.microsoft.com/office/drawing/2014/main" id="{C1FE806D-0F27-49A7-98B5-B7FBD8DB60B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92278" y="2383207"/>
              <a:ext cx="6096001" cy="2355669"/>
            </a:xfrm>
            <a:prstGeom prst="rect">
              <a:avLst/>
            </a:prstGeom>
          </p:spPr>
        </p:pic>
        <p:pic>
          <p:nvPicPr>
            <p:cNvPr id="9" name="Picture 8">
              <a:extLst>
                <a:ext uri="{FF2B5EF4-FFF2-40B4-BE49-F238E27FC236}">
                  <a16:creationId xmlns:a16="http://schemas.microsoft.com/office/drawing/2014/main" id="{0DB302D5-5D05-4FD5-BBF9-D3501389F8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592279" y="4738876"/>
              <a:ext cx="6096001" cy="1202702"/>
            </a:xfrm>
            <a:prstGeom prst="rect">
              <a:avLst/>
            </a:prstGeom>
          </p:spPr>
        </p:pic>
      </p:grpSp>
    </p:spTree>
    <p:extLst>
      <p:ext uri="{BB962C8B-B14F-4D97-AF65-F5344CB8AC3E}">
        <p14:creationId xmlns:p14="http://schemas.microsoft.com/office/powerpoint/2010/main" val="2721746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EC644-99F7-4DBA-B4BC-F089BA5CB396}"/>
              </a:ext>
            </a:extLst>
          </p:cNvPr>
          <p:cNvSpPr>
            <a:spLocks noGrp="1"/>
          </p:cNvSpPr>
          <p:nvPr>
            <p:ph type="title"/>
          </p:nvPr>
        </p:nvSpPr>
        <p:spPr/>
        <p:txBody>
          <a:bodyPr/>
          <a:lstStyle/>
          <a:p>
            <a:r>
              <a:rPr lang="en-US" sz="3600" b="1" cap="none" dirty="0">
                <a:solidFill>
                  <a:prstClr val="white"/>
                </a:solidFill>
                <a:effectLst>
                  <a:outerShdw blurRad="38100" dist="38100" dir="2700000" algn="tl">
                    <a:srgbClr val="000000">
                      <a:alpha val="43137"/>
                    </a:srgbClr>
                  </a:outerShdw>
                </a:effectLst>
                <a:latin typeface="Gill Sans MT" panose="020B0502020104020203"/>
              </a:rPr>
              <a:t>Frangi filter </a:t>
            </a:r>
            <a:r>
              <a:rPr lang="en-US" sz="2000" b="1" cap="none" dirty="0">
                <a:solidFill>
                  <a:prstClr val="white"/>
                </a:solidFill>
                <a:effectLst>
                  <a:outerShdw blurRad="38100" dist="38100" dir="2700000" algn="tl">
                    <a:srgbClr val="000000">
                      <a:alpha val="43137"/>
                    </a:srgbClr>
                  </a:outerShdw>
                </a:effectLst>
                <a:latin typeface="Gill Sans MT" panose="020B0502020104020203"/>
              </a:rPr>
              <a:t>(cont.)</a:t>
            </a:r>
            <a:endParaRPr lang="en-US" sz="3600" b="1" cap="none" dirty="0">
              <a:solidFill>
                <a:prstClr val="white"/>
              </a:solidFill>
              <a:effectLst>
                <a:outerShdw blurRad="38100" dist="38100" dir="2700000" algn="tl">
                  <a:srgbClr val="000000">
                    <a:alpha val="43137"/>
                  </a:srgbClr>
                </a:outerShdw>
              </a:effectLst>
              <a:latin typeface="Gill Sans MT" panose="020B0502020104020203"/>
            </a:endParaRPr>
          </a:p>
        </p:txBody>
      </p:sp>
      <p:pic>
        <p:nvPicPr>
          <p:cNvPr id="7" name="Picture 6">
            <a:extLst>
              <a:ext uri="{FF2B5EF4-FFF2-40B4-BE49-F238E27FC236}">
                <a16:creationId xmlns:a16="http://schemas.microsoft.com/office/drawing/2014/main" id="{DA23E35D-7E28-4360-B8E7-43F17198819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93831" y="2382207"/>
            <a:ext cx="8404337" cy="3773637"/>
          </a:xfrm>
          <a:prstGeom prst="rect">
            <a:avLst/>
          </a:prstGeom>
        </p:spPr>
      </p:pic>
    </p:spTree>
    <p:extLst>
      <p:ext uri="{BB962C8B-B14F-4D97-AF65-F5344CB8AC3E}">
        <p14:creationId xmlns:p14="http://schemas.microsoft.com/office/powerpoint/2010/main" val="9286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084CB-49D1-49A6-87F6-034493310161}"/>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Filtering </a:t>
            </a:r>
            <a:r>
              <a:rPr lang="en-US" sz="2000" b="1" cap="none" dirty="0">
                <a:effectLst>
                  <a:outerShdw blurRad="38100" dist="38100" dir="2700000" algn="tl">
                    <a:srgbClr val="000000">
                      <a:alpha val="43137"/>
                    </a:srgbClr>
                  </a:outerShdw>
                </a:effectLst>
              </a:rPr>
              <a:t>(cont.)</a:t>
            </a:r>
            <a:endParaRPr lang="en-US" sz="3600" b="1" cap="none"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DFE289A3-EB89-42D2-8362-624B4DA21CF1}"/>
              </a:ext>
            </a:extLst>
          </p:cNvPr>
          <p:cNvSpPr>
            <a:spLocks noGrp="1"/>
          </p:cNvSpPr>
          <p:nvPr>
            <p:ph idx="1"/>
          </p:nvPr>
        </p:nvSpPr>
        <p:spPr>
          <a:xfrm>
            <a:off x="581193" y="2180496"/>
            <a:ext cx="11029615" cy="3678303"/>
          </a:xfrm>
        </p:spPr>
        <p:txBody>
          <a:bodyPr>
            <a:normAutofit lnSpcReduction="10000"/>
          </a:bodyPr>
          <a:lstStyle/>
          <a:p>
            <a:pPr algn="just"/>
            <a:r>
              <a:rPr lang="en-US" sz="2400" dirty="0">
                <a:solidFill>
                  <a:srgbClr val="000000"/>
                </a:solidFill>
                <a:effectLst>
                  <a:outerShdw blurRad="38100" dist="38100" dir="2700000" algn="tl">
                    <a:srgbClr val="000000">
                      <a:alpha val="43137"/>
                    </a:srgbClr>
                  </a:outerShdw>
                </a:effectLst>
                <a:latin typeface="CMR10"/>
              </a:rPr>
              <a:t>If </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0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i,j</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400" dirty="0">
                <a:solidFill>
                  <a:srgbClr val="000000"/>
                </a:solidFill>
                <a:effectLst>
                  <a:outerShdw blurRad="38100" dist="38100" dir="2700000" algn="tl">
                    <a:srgbClr val="000000">
                      <a:alpha val="43137"/>
                    </a:srgbClr>
                  </a:outerShdw>
                </a:effectLst>
                <a:latin typeface="CMR10"/>
              </a:rPr>
              <a:t> is the pixel in the image, then a sub-image around </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0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i,j</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400" dirty="0">
                <a:solidFill>
                  <a:srgbClr val="000000"/>
                </a:solidFill>
                <a:effectLst>
                  <a:outerShdw blurRad="38100" dist="38100" dir="2700000" algn="tl">
                    <a:srgbClr val="000000">
                      <a:alpha val="43137"/>
                    </a:srgbClr>
                  </a:outerShdw>
                </a:effectLst>
                <a:latin typeface="CMR10"/>
              </a:rPr>
              <a:t>of the same dimension as the filter is considered for filtering. </a:t>
            </a: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algn="just"/>
            <a:endParaRPr lang="en-US" sz="2400" dirty="0">
              <a:solidFill>
                <a:srgbClr val="000000"/>
              </a:solidFill>
              <a:effectLst>
                <a:outerShdw blurRad="38100" dist="38100" dir="2700000" algn="tl">
                  <a:srgbClr val="000000">
                    <a:alpha val="43137"/>
                  </a:srgbClr>
                </a:outerShdw>
              </a:effectLst>
              <a:latin typeface="CMR10"/>
            </a:endParaRPr>
          </a:p>
          <a:p>
            <a:pPr marL="0" indent="0" algn="just">
              <a:buNone/>
            </a:pPr>
            <a:r>
              <a:rPr lang="en-US" sz="2400" dirty="0">
                <a:solidFill>
                  <a:srgbClr val="000000"/>
                </a:solidFill>
                <a:effectLst>
                  <a:outerShdw blurRad="38100" dist="38100" dir="2700000" algn="tl">
                    <a:srgbClr val="000000">
                      <a:alpha val="43137"/>
                    </a:srgbClr>
                  </a:outerShdw>
                </a:effectLst>
                <a:latin typeface="CMR10"/>
              </a:rPr>
              <a:t>where </a:t>
            </a:r>
            <a:r>
              <a:rPr lang="en-US" sz="20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a:t>
            </a:r>
            <a:r>
              <a:rPr lang="en-US" sz="2000" b="1" baseline="-25000"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new</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0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i,j</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r>
              <a:rPr lang="en-US" sz="2400" dirty="0">
                <a:solidFill>
                  <a:srgbClr val="000000"/>
                </a:solidFill>
                <a:effectLst>
                  <a:outerShdw blurRad="38100" dist="38100" dir="2700000" algn="tl">
                    <a:srgbClr val="000000">
                      <a:alpha val="43137"/>
                    </a:srgbClr>
                  </a:outerShdw>
                </a:effectLst>
                <a:latin typeface="CMR10"/>
              </a:rPr>
              <a:t>is the output value at location </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000" b="1" dirty="0" err="1">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i,j</a:t>
            </a:r>
            <a:r>
              <a:rPr lang="en-US" sz="2000" b="1" dirty="0">
                <a:solidFill>
                  <a:srgbClr val="00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2400" dirty="0">
                <a:solidFill>
                  <a:srgbClr val="000000"/>
                </a:solidFill>
                <a:effectLst>
                  <a:outerShdw blurRad="38100" dist="38100" dir="2700000" algn="tl">
                    <a:srgbClr val="000000">
                      <a:alpha val="43137"/>
                    </a:srgbClr>
                  </a:outerShdw>
                </a:effectLst>
                <a:latin typeface="CMR10"/>
              </a:rPr>
              <a:t>.</a:t>
            </a:r>
          </a:p>
        </p:txBody>
      </p:sp>
      <p:pic>
        <p:nvPicPr>
          <p:cNvPr id="6" name="Picture 5">
            <a:extLst>
              <a:ext uri="{FF2B5EF4-FFF2-40B4-BE49-F238E27FC236}">
                <a16:creationId xmlns:a16="http://schemas.microsoft.com/office/drawing/2014/main" id="{5A84287D-7842-4D79-9FC0-45D13D50881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99641" y="3090014"/>
            <a:ext cx="4592715" cy="929633"/>
          </a:xfrm>
          <a:prstGeom prst="rect">
            <a:avLst/>
          </a:prstGeom>
        </p:spPr>
      </p:pic>
      <p:pic>
        <p:nvPicPr>
          <p:cNvPr id="8" name="Picture 7">
            <a:extLst>
              <a:ext uri="{FF2B5EF4-FFF2-40B4-BE49-F238E27FC236}">
                <a16:creationId xmlns:a16="http://schemas.microsoft.com/office/drawing/2014/main" id="{9EA47883-C5F8-477A-8524-AA0B492D1B2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423603" y="4101256"/>
            <a:ext cx="7344792" cy="1229088"/>
          </a:xfrm>
          <a:prstGeom prst="rect">
            <a:avLst/>
          </a:prstGeom>
        </p:spPr>
      </p:pic>
    </p:spTree>
    <p:extLst>
      <p:ext uri="{BB962C8B-B14F-4D97-AF65-F5344CB8AC3E}">
        <p14:creationId xmlns:p14="http://schemas.microsoft.com/office/powerpoint/2010/main" val="112862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E5F5-6868-4A22-A4A4-D121FB5FBAA5}"/>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Padding</a:t>
            </a:r>
          </a:p>
        </p:txBody>
      </p:sp>
      <p:sp>
        <p:nvSpPr>
          <p:cNvPr id="3" name="Content Placeholder 2">
            <a:extLst>
              <a:ext uri="{FF2B5EF4-FFF2-40B4-BE49-F238E27FC236}">
                <a16:creationId xmlns:a16="http://schemas.microsoft.com/office/drawing/2014/main" id="{258F91DD-7278-4819-8E65-89BCB9752F3A}"/>
              </a:ext>
            </a:extLst>
          </p:cNvPr>
          <p:cNvSpPr>
            <a:spLocks noGrp="1"/>
          </p:cNvSpPr>
          <p:nvPr>
            <p:ph idx="1"/>
          </p:nvPr>
        </p:nvSpPr>
        <p:spPr>
          <a:xfrm>
            <a:off x="581192" y="2180496"/>
            <a:ext cx="11029616" cy="3678303"/>
          </a:xfrm>
        </p:spPr>
        <p:txBody>
          <a:bodyPr/>
          <a:lstStyle/>
          <a:p>
            <a:pPr algn="just"/>
            <a:r>
              <a:rPr lang="en-US" sz="2400" dirty="0">
                <a:solidFill>
                  <a:srgbClr val="000000"/>
                </a:solidFill>
                <a:effectLst>
                  <a:outerShdw blurRad="38100" dist="38100" dir="2700000" algn="tl">
                    <a:srgbClr val="000000">
                      <a:alpha val="43137"/>
                    </a:srgbClr>
                  </a:outerShdw>
                </a:effectLst>
                <a:latin typeface="CMR10"/>
              </a:rPr>
              <a:t>The </a:t>
            </a:r>
            <a:r>
              <a:rPr lang="en-US" sz="2400" dirty="0">
                <a:solidFill>
                  <a:srgbClr val="FF0000"/>
                </a:solidFill>
                <a:effectLst>
                  <a:outerShdw blurRad="38100" dist="38100" dir="2700000" algn="tl">
                    <a:srgbClr val="000000">
                      <a:alpha val="43137"/>
                    </a:srgbClr>
                  </a:outerShdw>
                </a:effectLst>
                <a:latin typeface="CMR10"/>
              </a:rPr>
              <a:t>convolution operation </a:t>
            </a:r>
            <a:r>
              <a:rPr lang="en-US" sz="2400" dirty="0">
                <a:solidFill>
                  <a:srgbClr val="000000"/>
                </a:solidFill>
                <a:effectLst>
                  <a:outerShdw blurRad="38100" dist="38100" dir="2700000" algn="tl">
                    <a:srgbClr val="000000">
                      <a:alpha val="43137"/>
                    </a:srgbClr>
                  </a:outerShdw>
                </a:effectLst>
                <a:latin typeface="CMR10"/>
              </a:rPr>
              <a:t>has to be performed at every pixel in the image including pixels at the </a:t>
            </a:r>
            <a:r>
              <a:rPr lang="en-US" sz="2400" dirty="0">
                <a:solidFill>
                  <a:srgbClr val="FF0000"/>
                </a:solidFill>
                <a:effectLst>
                  <a:outerShdw blurRad="38100" dist="38100" dir="2700000" algn="tl">
                    <a:srgbClr val="000000">
                      <a:alpha val="43137"/>
                    </a:srgbClr>
                  </a:outerShdw>
                </a:effectLst>
                <a:latin typeface="CMR10"/>
              </a:rPr>
              <a:t>boundary</a:t>
            </a:r>
            <a:r>
              <a:rPr lang="en-US" sz="2400" dirty="0">
                <a:solidFill>
                  <a:srgbClr val="000000"/>
                </a:solidFill>
                <a:effectLst>
                  <a:outerShdw blurRad="38100" dist="38100" dir="2700000" algn="tl">
                    <a:srgbClr val="000000">
                      <a:alpha val="43137"/>
                    </a:srgbClr>
                  </a:outerShdw>
                </a:effectLst>
                <a:latin typeface="CMR10"/>
              </a:rPr>
              <a:t> of the image. </a:t>
            </a:r>
          </a:p>
          <a:p>
            <a:pPr algn="just"/>
            <a:r>
              <a:rPr lang="en-US" sz="2400" dirty="0">
                <a:solidFill>
                  <a:srgbClr val="000000"/>
                </a:solidFill>
                <a:effectLst>
                  <a:outerShdw blurRad="38100" dist="38100" dir="2700000" algn="tl">
                    <a:srgbClr val="000000">
                      <a:alpha val="43137"/>
                    </a:srgbClr>
                  </a:outerShdw>
                </a:effectLst>
                <a:latin typeface="CMR10"/>
              </a:rPr>
              <a:t>The padded pixels can be assumed to be either </a:t>
            </a:r>
            <a:r>
              <a:rPr lang="en-US" sz="2400" dirty="0">
                <a:solidFill>
                  <a:srgbClr val="FF0000"/>
                </a:solidFill>
                <a:effectLst>
                  <a:outerShdw blurRad="38100" dist="38100" dir="2700000" algn="tl">
                    <a:srgbClr val="000000">
                      <a:alpha val="43137"/>
                    </a:srgbClr>
                  </a:outerShdw>
                </a:effectLst>
                <a:latin typeface="CMR10"/>
              </a:rPr>
              <a:t>zero</a:t>
            </a:r>
            <a:r>
              <a:rPr lang="en-US" sz="2400" dirty="0">
                <a:solidFill>
                  <a:srgbClr val="000000"/>
                </a:solidFill>
                <a:effectLst>
                  <a:outerShdw blurRad="38100" dist="38100" dir="2700000" algn="tl">
                    <a:srgbClr val="000000">
                      <a:alpha val="43137"/>
                    </a:srgbClr>
                  </a:outerShdw>
                </a:effectLst>
                <a:latin typeface="CMR10"/>
              </a:rPr>
              <a:t> or a </a:t>
            </a:r>
            <a:r>
              <a:rPr lang="en-US" sz="2400" dirty="0">
                <a:solidFill>
                  <a:srgbClr val="FF0000"/>
                </a:solidFill>
                <a:effectLst>
                  <a:outerShdw blurRad="38100" dist="38100" dir="2700000" algn="tl">
                    <a:srgbClr val="000000">
                      <a:alpha val="43137"/>
                    </a:srgbClr>
                  </a:outerShdw>
                </a:effectLst>
                <a:latin typeface="CMR10"/>
              </a:rPr>
              <a:t>constant</a:t>
            </a:r>
            <a:r>
              <a:rPr lang="en-US" sz="2400" dirty="0">
                <a:solidFill>
                  <a:srgbClr val="000000"/>
                </a:solidFill>
                <a:effectLst>
                  <a:outerShdw blurRad="38100" dist="38100" dir="2700000" algn="tl">
                    <a:srgbClr val="000000">
                      <a:alpha val="43137"/>
                    </a:srgbClr>
                  </a:outerShdw>
                </a:effectLst>
                <a:latin typeface="CMR10"/>
              </a:rPr>
              <a:t> value. Other padding options such as </a:t>
            </a:r>
            <a:r>
              <a:rPr lang="en-US" sz="2400" dirty="0">
                <a:solidFill>
                  <a:srgbClr val="FF0000"/>
                </a:solidFill>
                <a:effectLst>
                  <a:outerShdw blurRad="38100" dist="38100" dir="2700000" algn="tl">
                    <a:srgbClr val="000000">
                      <a:alpha val="43137"/>
                    </a:srgbClr>
                  </a:outerShdw>
                </a:effectLst>
                <a:latin typeface="CMR10"/>
              </a:rPr>
              <a:t>nearest neighbor </a:t>
            </a:r>
            <a:r>
              <a:rPr lang="en-US" sz="2400" dirty="0">
                <a:solidFill>
                  <a:srgbClr val="000000"/>
                </a:solidFill>
                <a:effectLst>
                  <a:outerShdw blurRad="38100" dist="38100" dir="2700000" algn="tl">
                    <a:srgbClr val="000000">
                      <a:alpha val="43137"/>
                    </a:srgbClr>
                  </a:outerShdw>
                </a:effectLst>
                <a:latin typeface="CMR10"/>
              </a:rPr>
              <a:t>or </a:t>
            </a:r>
            <a:r>
              <a:rPr lang="en-US" sz="2400" dirty="0">
                <a:solidFill>
                  <a:srgbClr val="FF0000"/>
                </a:solidFill>
                <a:effectLst>
                  <a:outerShdw blurRad="38100" dist="38100" dir="2700000" algn="tl">
                    <a:srgbClr val="000000">
                      <a:alpha val="43137"/>
                    </a:srgbClr>
                  </a:outerShdw>
                </a:effectLst>
                <a:latin typeface="CMR10"/>
              </a:rPr>
              <a:t>reflect</a:t>
            </a:r>
            <a:r>
              <a:rPr lang="en-US" sz="2400" dirty="0">
                <a:solidFill>
                  <a:srgbClr val="000000"/>
                </a:solidFill>
                <a:effectLst>
                  <a:outerShdw blurRad="38100" dist="38100" dir="2700000" algn="tl">
                    <a:srgbClr val="000000">
                      <a:alpha val="43137"/>
                    </a:srgbClr>
                  </a:outerShdw>
                </a:effectLst>
                <a:latin typeface="CMR10"/>
              </a:rPr>
              <a:t> create padded pixels using pixel values in the image.</a:t>
            </a:r>
          </a:p>
          <a:p>
            <a:r>
              <a:rPr lang="en-US" sz="2400" dirty="0">
                <a:solidFill>
                  <a:srgbClr val="000000"/>
                </a:solidFill>
                <a:effectLst>
                  <a:outerShdw blurRad="38100" dist="38100" dir="2700000" algn="tl">
                    <a:srgbClr val="000000">
                      <a:alpha val="43137"/>
                    </a:srgbClr>
                  </a:outerShdw>
                </a:effectLst>
                <a:latin typeface="CMR10"/>
              </a:rPr>
              <a:t>Let us consider an example to show different </a:t>
            </a:r>
            <a:r>
              <a:rPr lang="en-US" sz="2400" dirty="0">
                <a:solidFill>
                  <a:srgbClr val="FF0000"/>
                </a:solidFill>
                <a:effectLst>
                  <a:outerShdw blurRad="38100" dist="38100" dir="2700000" algn="tl">
                    <a:srgbClr val="000000">
                      <a:alpha val="43137"/>
                    </a:srgbClr>
                  </a:outerShdw>
                </a:effectLst>
                <a:latin typeface="CMR10"/>
              </a:rPr>
              <a:t>padding options</a:t>
            </a:r>
            <a:r>
              <a:rPr lang="en-US" sz="2400" dirty="0">
                <a:solidFill>
                  <a:srgbClr val="000000"/>
                </a:solidFill>
                <a:effectLst>
                  <a:outerShdw blurRad="38100" dist="38100" dir="2700000" algn="tl">
                    <a:srgbClr val="000000">
                      <a:alpha val="43137"/>
                    </a:srgbClr>
                  </a:outerShdw>
                </a:effectLst>
                <a:latin typeface="CMR10"/>
              </a:rPr>
              <a:t>. Following figure is </a:t>
            </a:r>
            <a:r>
              <a:rPr lang="en-US" sz="2400" dirty="0">
                <a:solidFill>
                  <a:srgbClr val="FF0000"/>
                </a:solidFill>
                <a:effectLst>
                  <a:outerShdw blurRad="38100" dist="38100" dir="2700000" algn="tl">
                    <a:srgbClr val="000000">
                      <a:alpha val="43137"/>
                    </a:srgbClr>
                  </a:outerShdw>
                </a:effectLst>
                <a:latin typeface="CMR10"/>
              </a:rPr>
              <a:t>a 7-by-7 input image </a:t>
            </a:r>
            <a:r>
              <a:rPr lang="en-US" sz="2400" dirty="0">
                <a:solidFill>
                  <a:srgbClr val="000000"/>
                </a:solidFill>
                <a:effectLst>
                  <a:outerShdw blurRad="38100" dist="38100" dir="2700000" algn="tl">
                    <a:srgbClr val="000000">
                      <a:alpha val="43137"/>
                    </a:srgbClr>
                  </a:outerShdw>
                </a:effectLst>
                <a:latin typeface="CMR10"/>
              </a:rPr>
              <a:t>to be convolved using </a:t>
            </a:r>
            <a:r>
              <a:rPr lang="en-US" sz="2400" dirty="0">
                <a:solidFill>
                  <a:srgbClr val="FF0000"/>
                </a:solidFill>
                <a:effectLst>
                  <a:outerShdw blurRad="38100" dist="38100" dir="2700000" algn="tl">
                    <a:srgbClr val="000000">
                      <a:alpha val="43137"/>
                    </a:srgbClr>
                  </a:outerShdw>
                </a:effectLst>
                <a:latin typeface="CMR10"/>
              </a:rPr>
              <a:t>a 3-by-5 filter</a:t>
            </a:r>
            <a:r>
              <a:rPr lang="en-US" sz="2400" dirty="0">
                <a:solidFill>
                  <a:srgbClr val="000000"/>
                </a:solidFill>
                <a:effectLst>
                  <a:outerShdw blurRad="38100" dist="38100" dir="2700000" algn="tl">
                    <a:srgbClr val="000000">
                      <a:alpha val="43137"/>
                    </a:srgbClr>
                  </a:outerShdw>
                </a:effectLst>
                <a:latin typeface="CMR10"/>
              </a:rPr>
              <a:t> with the center of the filter at (1,2).</a:t>
            </a:r>
          </a:p>
          <a:p>
            <a:endParaRPr lang="en-US" sz="2400" dirty="0">
              <a:solidFill>
                <a:srgbClr val="000000"/>
              </a:solidFill>
              <a:effectLst>
                <a:outerShdw blurRad="38100" dist="38100" dir="2700000" algn="tl">
                  <a:srgbClr val="000000">
                    <a:alpha val="43137"/>
                  </a:srgbClr>
                </a:outerShdw>
              </a:effectLst>
              <a:latin typeface="CMR10"/>
            </a:endParaRPr>
          </a:p>
        </p:txBody>
      </p:sp>
    </p:spTree>
    <p:extLst>
      <p:ext uri="{BB962C8B-B14F-4D97-AF65-F5344CB8AC3E}">
        <p14:creationId xmlns:p14="http://schemas.microsoft.com/office/powerpoint/2010/main" val="2481260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4EDE-C52A-4C44-AF1D-AE041AECBC85}"/>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Padding </a:t>
            </a:r>
            <a:r>
              <a:rPr lang="en-US" sz="2000" b="1" cap="none" dirty="0">
                <a:effectLst>
                  <a:outerShdw blurRad="38100" dist="38100" dir="2700000" algn="tl">
                    <a:srgbClr val="000000">
                      <a:alpha val="43137"/>
                    </a:srgbClr>
                  </a:outerShdw>
                </a:effectLst>
              </a:rPr>
              <a:t>(cont.)</a:t>
            </a:r>
            <a:endParaRPr lang="en-US" sz="3600" b="1" cap="none"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AACA7617-FB4A-4AF8-83E1-3C807DD38237}"/>
              </a:ext>
            </a:extLst>
          </p:cNvPr>
          <p:cNvSpPr>
            <a:spLocks noGrp="1"/>
          </p:cNvSpPr>
          <p:nvPr>
            <p:ph idx="1"/>
          </p:nvPr>
        </p:nvSpPr>
        <p:spPr/>
        <p:txBody>
          <a:bodyPr/>
          <a:lstStyle/>
          <a:p>
            <a:pPr algn="just"/>
            <a:endParaRPr lang="en-US" sz="2400" dirty="0">
              <a:solidFill>
                <a:srgbClr val="000000"/>
              </a:solidFill>
              <a:effectLst>
                <a:outerShdw blurRad="38100" dist="38100" dir="2700000" algn="tl">
                  <a:srgbClr val="000000">
                    <a:alpha val="43137"/>
                  </a:srgbClr>
                </a:outerShdw>
              </a:effectLst>
              <a:latin typeface="CMR10"/>
            </a:endParaRP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6" name="Picture 5">
            <a:extLst>
              <a:ext uri="{FF2B5EF4-FFF2-40B4-BE49-F238E27FC236}">
                <a16:creationId xmlns:a16="http://schemas.microsoft.com/office/drawing/2014/main" id="{A4019743-4414-44E7-AF55-BA99B10DB1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27794" y="2180496"/>
            <a:ext cx="8336409" cy="4175379"/>
          </a:xfrm>
          <a:prstGeom prst="rect">
            <a:avLst/>
          </a:prstGeom>
        </p:spPr>
      </p:pic>
    </p:spTree>
    <p:extLst>
      <p:ext uri="{BB962C8B-B14F-4D97-AF65-F5344CB8AC3E}">
        <p14:creationId xmlns:p14="http://schemas.microsoft.com/office/powerpoint/2010/main" val="157950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BF573-41D2-4916-A2C3-D3CBBA0A97AE}"/>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Padding </a:t>
            </a:r>
            <a:r>
              <a:rPr lang="en-US" sz="2000" b="1" cap="none" dirty="0">
                <a:effectLst>
                  <a:outerShdw blurRad="38100" dist="38100" dir="2700000" algn="tl">
                    <a:srgbClr val="000000">
                      <a:alpha val="43137"/>
                    </a:srgbClr>
                  </a:outerShdw>
                </a:effectLst>
              </a:rPr>
              <a:t>(cont.)</a:t>
            </a:r>
            <a:endParaRPr lang="en-US" sz="3600" b="1" cap="none"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35E201BE-9FA5-47A6-BD25-1CF29A2E36FF}"/>
              </a:ext>
            </a:extLst>
          </p:cNvPr>
          <p:cNvSpPr>
            <a:spLocks noGrp="1"/>
          </p:cNvSpPr>
          <p:nvPr>
            <p:ph idx="1"/>
          </p:nvPr>
        </p:nvSpPr>
        <p:spPr/>
        <p:txBody>
          <a:bodyPr/>
          <a:lstStyle/>
          <a:p>
            <a:endParaRPr lang="en-US" sz="2400" dirty="0">
              <a:solidFill>
                <a:srgbClr val="000000"/>
              </a:solidFill>
              <a:effectLst>
                <a:outerShdw blurRad="38100" dist="38100" dir="2700000" algn="tl">
                  <a:srgbClr val="000000">
                    <a:alpha val="43137"/>
                  </a:srgbClr>
                </a:outerShdw>
              </a:effectLst>
              <a:latin typeface="CMR10"/>
            </a:endParaRPr>
          </a:p>
          <a:p>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92CA1B76-F00B-40D5-8B6F-8E8BF8EA508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89014" y="2088934"/>
            <a:ext cx="8413972" cy="4393071"/>
          </a:xfrm>
          <a:prstGeom prst="rect">
            <a:avLst/>
          </a:prstGeom>
        </p:spPr>
      </p:pic>
    </p:spTree>
    <p:extLst>
      <p:ext uri="{BB962C8B-B14F-4D97-AF65-F5344CB8AC3E}">
        <p14:creationId xmlns:p14="http://schemas.microsoft.com/office/powerpoint/2010/main" val="225667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6DCB-1727-49C0-8D7A-D324F0952F8C}"/>
              </a:ext>
            </a:extLst>
          </p:cNvPr>
          <p:cNvSpPr>
            <a:spLocks noGrp="1"/>
          </p:cNvSpPr>
          <p:nvPr>
            <p:ph type="title"/>
          </p:nvPr>
        </p:nvSpPr>
        <p:spPr/>
        <p:txBody>
          <a:bodyPr/>
          <a:lstStyle/>
          <a:p>
            <a:r>
              <a:rPr lang="en-US" sz="3600" b="1" cap="none" dirty="0">
                <a:effectLst>
                  <a:outerShdw blurRad="38100" dist="38100" dir="2700000" algn="tl">
                    <a:srgbClr val="000000">
                      <a:alpha val="43137"/>
                    </a:srgbClr>
                  </a:outerShdw>
                </a:effectLst>
              </a:rPr>
              <a:t>Padding </a:t>
            </a:r>
            <a:r>
              <a:rPr lang="en-US" sz="2000" b="1" cap="none" dirty="0">
                <a:effectLst>
                  <a:outerShdw blurRad="38100" dist="38100" dir="2700000" algn="tl">
                    <a:srgbClr val="000000">
                      <a:alpha val="43137"/>
                    </a:srgbClr>
                  </a:outerShdw>
                </a:effectLst>
              </a:rPr>
              <a:t>(cont.)</a:t>
            </a:r>
            <a:endParaRPr lang="en-US" sz="3600" b="1" cap="none"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C443BF16-906B-4186-9925-12A3865B9C1F}"/>
              </a:ext>
            </a:extLst>
          </p:cNvPr>
          <p:cNvSpPr>
            <a:spLocks noGrp="1"/>
          </p:cNvSpPr>
          <p:nvPr>
            <p:ph idx="1"/>
          </p:nvPr>
        </p:nvSpPr>
        <p:spPr/>
        <p:txBody>
          <a:bodyPr/>
          <a:lstStyle/>
          <a:p>
            <a:pPr algn="just"/>
            <a:endParaRPr lang="en-US" sz="2400" dirty="0">
              <a:solidFill>
                <a:srgbClr val="000000"/>
              </a:solidFill>
              <a:effectLst>
                <a:outerShdw blurRad="38100" dist="38100" dir="2700000" algn="tl">
                  <a:srgbClr val="000000">
                    <a:alpha val="43137"/>
                  </a:srgbClr>
                </a:outerShdw>
              </a:effectLst>
              <a:latin typeface="CMR10"/>
            </a:endParaRPr>
          </a:p>
          <a:p>
            <a:endParaRPr lang="en-US" sz="2400" dirty="0">
              <a:solidFill>
                <a:srgbClr val="000000"/>
              </a:solidFill>
              <a:effectLst>
                <a:outerShdw blurRad="38100" dist="38100" dir="2700000" algn="tl">
                  <a:srgbClr val="000000">
                    <a:alpha val="43137"/>
                  </a:srgbClr>
                </a:outerShdw>
              </a:effectLst>
              <a:latin typeface="CMR10"/>
            </a:endParaRPr>
          </a:p>
        </p:txBody>
      </p:sp>
      <p:pic>
        <p:nvPicPr>
          <p:cNvPr id="5" name="Picture 4">
            <a:extLst>
              <a:ext uri="{FF2B5EF4-FFF2-40B4-BE49-F238E27FC236}">
                <a16:creationId xmlns:a16="http://schemas.microsoft.com/office/drawing/2014/main" id="{D1EC6CAD-C229-48CF-BDF1-4156E3E4DA4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905276" y="2047598"/>
            <a:ext cx="8381445" cy="4464344"/>
          </a:xfrm>
          <a:prstGeom prst="rect">
            <a:avLst/>
          </a:prstGeom>
        </p:spPr>
      </p:pic>
    </p:spTree>
    <p:extLst>
      <p:ext uri="{BB962C8B-B14F-4D97-AF65-F5344CB8AC3E}">
        <p14:creationId xmlns:p14="http://schemas.microsoft.com/office/powerpoint/2010/main" val="2381938112"/>
      </p:ext>
    </p:extLst>
  </p:cSld>
  <p:clrMapOvr>
    <a:masterClrMapping/>
  </p:clrMapOvr>
</p:sld>
</file>

<file path=ppt/theme/theme1.xml><?xml version="1.0" encoding="utf-8"?>
<a:theme xmlns:a="http://schemas.openxmlformats.org/drawingml/2006/main" name="Dividend">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Dividend</Template>
  <TotalTime>7036</TotalTime>
  <Words>1819</Words>
  <Application>Microsoft Office PowerPoint</Application>
  <PresentationFormat>Widescreen</PresentationFormat>
  <Paragraphs>151</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Cambria Math</vt:lpstr>
      <vt:lpstr>CMR10</vt:lpstr>
      <vt:lpstr>Consolas</vt:lpstr>
      <vt:lpstr>Courier New</vt:lpstr>
      <vt:lpstr>Gill Sans MT</vt:lpstr>
      <vt:lpstr>Wingdings 2</vt:lpstr>
      <vt:lpstr>Dividend</vt:lpstr>
      <vt:lpstr>Digital Image Processing</vt:lpstr>
      <vt:lpstr>Introduction</vt:lpstr>
      <vt:lpstr>Introduction (cont.)</vt:lpstr>
      <vt:lpstr>Filtering</vt:lpstr>
      <vt:lpstr>Filtering (cont.)</vt:lpstr>
      <vt:lpstr>Padding</vt:lpstr>
      <vt:lpstr>Padding (cont.)</vt:lpstr>
      <vt:lpstr>Padding (cont.)</vt:lpstr>
      <vt:lpstr>Padding (cont.)</vt:lpstr>
      <vt:lpstr>Mean Filter</vt:lpstr>
      <vt:lpstr>Mean Filter (cont.)</vt:lpstr>
      <vt:lpstr>Mean Filter (cont.)</vt:lpstr>
      <vt:lpstr>Gaussian Filter</vt:lpstr>
      <vt:lpstr>Gaussian Filter (cont.)</vt:lpstr>
      <vt:lpstr>Median Filter</vt:lpstr>
      <vt:lpstr>Median Filter (cont.)</vt:lpstr>
      <vt:lpstr>Median Filter (cont.)</vt:lpstr>
      <vt:lpstr>Max Filter</vt:lpstr>
      <vt:lpstr>Max Filter (cont.)</vt:lpstr>
      <vt:lpstr>Min Filter</vt:lpstr>
      <vt:lpstr>Min Filter (cont.)</vt:lpstr>
      <vt:lpstr>Edge Detection using Derivatives</vt:lpstr>
      <vt:lpstr>Edge Detection using Derivatives (cont.)</vt:lpstr>
      <vt:lpstr>Edge Detection using Derivatives (cont.)</vt:lpstr>
      <vt:lpstr>Edge Detection using Derivatives (cont.)</vt:lpstr>
      <vt:lpstr>Edge Detection using Derivatives (cont.)</vt:lpstr>
      <vt:lpstr>Sobel Filter</vt:lpstr>
      <vt:lpstr>Sobel Filter (cont.)</vt:lpstr>
      <vt:lpstr>Sobel Filter (cont.)</vt:lpstr>
      <vt:lpstr>Prewitt Filter</vt:lpstr>
      <vt:lpstr>Prewitt Filter (cont.)</vt:lpstr>
      <vt:lpstr>Sobel vs. Prewitt</vt:lpstr>
      <vt:lpstr>Canny Filter</vt:lpstr>
      <vt:lpstr>Canny Filter (cont.)</vt:lpstr>
      <vt:lpstr>Laplacian Filter</vt:lpstr>
      <vt:lpstr>Laplacian Filter (cont.)</vt:lpstr>
      <vt:lpstr>Laplacian Filter (cont.)</vt:lpstr>
      <vt:lpstr>Noise in Derivative </vt:lpstr>
      <vt:lpstr>Laplacian of Gaussian Filter</vt:lpstr>
      <vt:lpstr>Laplacian of Gaussian Filter (cont.)</vt:lpstr>
      <vt:lpstr>Laplacian of Gaussian Filter (cont.)</vt:lpstr>
      <vt:lpstr>Laplacian of Gaussian Filter (cont.)</vt:lpstr>
      <vt:lpstr>Shape Detecting Filter</vt:lpstr>
      <vt:lpstr>Frangi filter</vt:lpstr>
      <vt:lpstr>Frangi filter (cont.)</vt:lpstr>
      <vt:lpstr>Frangi filter (cont.)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dc:title>
  <dc:creator>Mohammad Javad Parseh</dc:creator>
  <cp:lastModifiedBy>Mohammad Javad Parseh</cp:lastModifiedBy>
  <cp:revision>175</cp:revision>
  <dcterms:created xsi:type="dcterms:W3CDTF">2024-09-27T23:09:34Z</dcterms:created>
  <dcterms:modified xsi:type="dcterms:W3CDTF">2024-10-19T20:58:51Z</dcterms:modified>
</cp:coreProperties>
</file>